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292" r:id="rId3"/>
    <p:sldId id="298" r:id="rId4"/>
    <p:sldId id="296" r:id="rId5"/>
    <p:sldId id="300" r:id="rId6"/>
    <p:sldId id="315" r:id="rId7"/>
    <p:sldId id="279" r:id="rId8"/>
    <p:sldId id="302" r:id="rId9"/>
    <p:sldId id="304" r:id="rId10"/>
    <p:sldId id="310" r:id="rId11"/>
    <p:sldId id="305" r:id="rId12"/>
    <p:sldId id="316" r:id="rId13"/>
    <p:sldId id="318" r:id="rId14"/>
    <p:sldId id="313" r:id="rId15"/>
    <p:sldId id="31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70A5"/>
    <a:srgbClr val="357087"/>
    <a:srgbClr val="E0A929"/>
    <a:srgbClr val="0000FF"/>
    <a:srgbClr val="C73312"/>
    <a:srgbClr val="5D8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57" autoAdjust="0"/>
    <p:restoredTop sz="94660"/>
  </p:normalViewPr>
  <p:slideViewPr>
    <p:cSldViewPr snapToGrid="0">
      <p:cViewPr>
        <p:scale>
          <a:sx n="80" d="100"/>
          <a:sy n="80" d="100"/>
        </p:scale>
        <p:origin x="-336" y="-7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531BD9-84C8-432E-BCE1-1545E35867B7}"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6B1302-3971-4363-B349-98B6940D66E2}" type="slidenum">
              <a:rPr lang="en-US" smtClean="0"/>
              <a:t>‹#›</a:t>
            </a:fld>
            <a:endParaRPr lang="en-US"/>
          </a:p>
        </p:txBody>
      </p:sp>
    </p:spTree>
    <p:extLst>
      <p:ext uri="{BB962C8B-B14F-4D97-AF65-F5344CB8AC3E}">
        <p14:creationId xmlns:p14="http://schemas.microsoft.com/office/powerpoint/2010/main" val="2672722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531BD9-84C8-432E-BCE1-1545E35867B7}"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6B1302-3971-4363-B349-98B6940D66E2}" type="slidenum">
              <a:rPr lang="en-US" smtClean="0"/>
              <a:t>‹#›</a:t>
            </a:fld>
            <a:endParaRPr lang="en-US"/>
          </a:p>
        </p:txBody>
      </p:sp>
    </p:spTree>
    <p:extLst>
      <p:ext uri="{BB962C8B-B14F-4D97-AF65-F5344CB8AC3E}">
        <p14:creationId xmlns:p14="http://schemas.microsoft.com/office/powerpoint/2010/main" val="2630168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531BD9-84C8-432E-BCE1-1545E35867B7}"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6B1302-3971-4363-B349-98B6940D66E2}" type="slidenum">
              <a:rPr lang="en-US" smtClean="0"/>
              <a:t>‹#›</a:t>
            </a:fld>
            <a:endParaRPr lang="en-US"/>
          </a:p>
        </p:txBody>
      </p:sp>
    </p:spTree>
    <p:extLst>
      <p:ext uri="{BB962C8B-B14F-4D97-AF65-F5344CB8AC3E}">
        <p14:creationId xmlns:p14="http://schemas.microsoft.com/office/powerpoint/2010/main" val="759296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531BD9-84C8-432E-BCE1-1545E35867B7}"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6B1302-3971-4363-B349-98B6940D66E2}" type="slidenum">
              <a:rPr lang="en-US" smtClean="0"/>
              <a:t>‹#›</a:t>
            </a:fld>
            <a:endParaRPr lang="en-US"/>
          </a:p>
        </p:txBody>
      </p:sp>
    </p:spTree>
    <p:extLst>
      <p:ext uri="{BB962C8B-B14F-4D97-AF65-F5344CB8AC3E}">
        <p14:creationId xmlns:p14="http://schemas.microsoft.com/office/powerpoint/2010/main" val="3537641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531BD9-84C8-432E-BCE1-1545E35867B7}"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6B1302-3971-4363-B349-98B6940D66E2}" type="slidenum">
              <a:rPr lang="en-US" smtClean="0"/>
              <a:t>‹#›</a:t>
            </a:fld>
            <a:endParaRPr lang="en-US"/>
          </a:p>
        </p:txBody>
      </p:sp>
    </p:spTree>
    <p:extLst>
      <p:ext uri="{BB962C8B-B14F-4D97-AF65-F5344CB8AC3E}">
        <p14:creationId xmlns:p14="http://schemas.microsoft.com/office/powerpoint/2010/main" val="197579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531BD9-84C8-432E-BCE1-1545E35867B7}" type="datetimeFigureOut">
              <a:rPr lang="en-US" smtClean="0"/>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6B1302-3971-4363-B349-98B6940D66E2}" type="slidenum">
              <a:rPr lang="en-US" smtClean="0"/>
              <a:t>‹#›</a:t>
            </a:fld>
            <a:endParaRPr lang="en-US"/>
          </a:p>
        </p:txBody>
      </p:sp>
    </p:spTree>
    <p:extLst>
      <p:ext uri="{BB962C8B-B14F-4D97-AF65-F5344CB8AC3E}">
        <p14:creationId xmlns:p14="http://schemas.microsoft.com/office/powerpoint/2010/main" val="3104434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531BD9-84C8-432E-BCE1-1545E35867B7}" type="datetimeFigureOut">
              <a:rPr lang="en-US" smtClean="0"/>
              <a:t>11/19/2025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6B1302-3971-4363-B349-98B6940D66E2}" type="slidenum">
              <a:rPr lang="en-US" smtClean="0"/>
              <a:t>‹#›</a:t>
            </a:fld>
            <a:endParaRPr lang="en-US"/>
          </a:p>
        </p:txBody>
      </p:sp>
    </p:spTree>
    <p:extLst>
      <p:ext uri="{BB962C8B-B14F-4D97-AF65-F5344CB8AC3E}">
        <p14:creationId xmlns:p14="http://schemas.microsoft.com/office/powerpoint/2010/main" val="4114558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531BD9-84C8-432E-BCE1-1545E35867B7}" type="datetimeFigureOut">
              <a:rPr lang="en-US" smtClean="0"/>
              <a:t>11/19/2025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6B1302-3971-4363-B349-98B6940D66E2}" type="slidenum">
              <a:rPr lang="en-US" smtClean="0"/>
              <a:t>‹#›</a:t>
            </a:fld>
            <a:endParaRPr lang="en-US"/>
          </a:p>
        </p:txBody>
      </p:sp>
    </p:spTree>
    <p:extLst>
      <p:ext uri="{BB962C8B-B14F-4D97-AF65-F5344CB8AC3E}">
        <p14:creationId xmlns:p14="http://schemas.microsoft.com/office/powerpoint/2010/main" val="142777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531BD9-84C8-432E-BCE1-1545E35867B7}" type="datetimeFigureOut">
              <a:rPr lang="en-US" smtClean="0"/>
              <a:t>11/19/2025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6B1302-3971-4363-B349-98B6940D66E2}" type="slidenum">
              <a:rPr lang="en-US" smtClean="0"/>
              <a:t>‹#›</a:t>
            </a:fld>
            <a:endParaRPr lang="en-US"/>
          </a:p>
        </p:txBody>
      </p:sp>
    </p:spTree>
    <p:extLst>
      <p:ext uri="{BB962C8B-B14F-4D97-AF65-F5344CB8AC3E}">
        <p14:creationId xmlns:p14="http://schemas.microsoft.com/office/powerpoint/2010/main" val="3308179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531BD9-84C8-432E-BCE1-1545E35867B7}" type="datetimeFigureOut">
              <a:rPr lang="en-US" smtClean="0"/>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6B1302-3971-4363-B349-98B6940D66E2}" type="slidenum">
              <a:rPr lang="en-US" smtClean="0"/>
              <a:t>‹#›</a:t>
            </a:fld>
            <a:endParaRPr lang="en-US"/>
          </a:p>
        </p:txBody>
      </p:sp>
    </p:spTree>
    <p:extLst>
      <p:ext uri="{BB962C8B-B14F-4D97-AF65-F5344CB8AC3E}">
        <p14:creationId xmlns:p14="http://schemas.microsoft.com/office/powerpoint/2010/main" val="593741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531BD9-84C8-432E-BCE1-1545E35867B7}" type="datetimeFigureOut">
              <a:rPr lang="en-US" smtClean="0"/>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6B1302-3971-4363-B349-98B6940D66E2}" type="slidenum">
              <a:rPr lang="en-US" smtClean="0"/>
              <a:t>‹#›</a:t>
            </a:fld>
            <a:endParaRPr lang="en-US"/>
          </a:p>
        </p:txBody>
      </p:sp>
    </p:spTree>
    <p:extLst>
      <p:ext uri="{BB962C8B-B14F-4D97-AF65-F5344CB8AC3E}">
        <p14:creationId xmlns:p14="http://schemas.microsoft.com/office/powerpoint/2010/main" val="233621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531BD9-84C8-432E-BCE1-1545E35867B7}" type="datetimeFigureOut">
              <a:rPr lang="en-US" smtClean="0"/>
              <a:t>11/19/2025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B1302-3971-4363-B349-98B6940D66E2}" type="slidenum">
              <a:rPr lang="en-US" smtClean="0"/>
              <a:t>‹#›</a:t>
            </a:fld>
            <a:endParaRPr lang="en-US"/>
          </a:p>
        </p:txBody>
      </p:sp>
    </p:spTree>
    <p:extLst>
      <p:ext uri="{BB962C8B-B14F-4D97-AF65-F5344CB8AC3E}">
        <p14:creationId xmlns:p14="http://schemas.microsoft.com/office/powerpoint/2010/main" val="1071003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1139"/>
          <a:stretch/>
        </p:blipFill>
        <p:spPr>
          <a:xfrm rot="18917899">
            <a:off x="7032447" y="210555"/>
            <a:ext cx="762762" cy="757088"/>
          </a:xfrm>
          <a:prstGeom prst="rect">
            <a:avLst/>
          </a:prstGeom>
        </p:spPr>
      </p:pic>
      <p:sp>
        <p:nvSpPr>
          <p:cNvPr id="5" name="TextBox 4"/>
          <p:cNvSpPr txBox="1"/>
          <p:nvPr/>
        </p:nvSpPr>
        <p:spPr>
          <a:xfrm>
            <a:off x="6416486" y="1056750"/>
            <a:ext cx="1962625" cy="523220"/>
          </a:xfrm>
          <a:prstGeom prst="rect">
            <a:avLst/>
          </a:prstGeom>
          <a:noFill/>
        </p:spPr>
        <p:txBody>
          <a:bodyPr wrap="square" rtlCol="0">
            <a:spAutoFit/>
          </a:bodyPr>
          <a:lstStyle/>
          <a:p>
            <a:pPr algn="ctr"/>
            <a:r>
              <a:rPr lang="bg-BG" sz="1400" b="1" dirty="0" smtClean="0">
                <a:solidFill>
                  <a:srgbClr val="357087"/>
                </a:solidFill>
                <a:latin typeface="+mj-lt"/>
              </a:rPr>
              <a:t>План за възстановяване и </a:t>
            </a:r>
            <a:r>
              <a:rPr lang="bg-BG" sz="1400" b="1" dirty="0">
                <a:solidFill>
                  <a:srgbClr val="357087"/>
                </a:solidFill>
                <a:latin typeface="+mj-lt"/>
              </a:rPr>
              <a:t>устойчивост</a:t>
            </a:r>
            <a:endParaRPr lang="en-US" sz="1400" b="1" dirty="0">
              <a:solidFill>
                <a:srgbClr val="357087"/>
              </a:solidFill>
              <a:latin typeface="+mj-lt"/>
            </a:endParaRPr>
          </a:p>
        </p:txBody>
      </p:sp>
      <p:sp>
        <p:nvSpPr>
          <p:cNvPr id="7" name="TextBox 6"/>
          <p:cNvSpPr txBox="1"/>
          <p:nvPr/>
        </p:nvSpPr>
        <p:spPr>
          <a:xfrm>
            <a:off x="637798" y="220823"/>
            <a:ext cx="1265539" cy="523220"/>
          </a:xfrm>
          <a:prstGeom prst="rect">
            <a:avLst/>
          </a:prstGeom>
          <a:noFill/>
        </p:spPr>
        <p:txBody>
          <a:bodyPr wrap="none" rtlCol="0">
            <a:spAutoFit/>
          </a:bodyPr>
          <a:lstStyle/>
          <a:p>
            <a:r>
              <a:rPr lang="de-DE" sz="2800" b="1" dirty="0" smtClean="0">
                <a:solidFill>
                  <a:srgbClr val="5D8646"/>
                </a:solidFill>
              </a:rPr>
              <a:t>REXPro</a:t>
            </a:r>
            <a:endParaRPr lang="en-US" sz="2800" dirty="0">
              <a:solidFill>
                <a:srgbClr val="5D8646"/>
              </a:solidFill>
            </a:endParaRPr>
          </a:p>
        </p:txBody>
      </p:sp>
      <p:pic>
        <p:nvPicPr>
          <p:cNvPr id="11" name="Picture 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7643" y="96556"/>
            <a:ext cx="840425" cy="77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8592392" y="744043"/>
            <a:ext cx="2946881" cy="861774"/>
          </a:xfrm>
          <a:prstGeom prst="rect">
            <a:avLst/>
          </a:prstGeom>
          <a:noFill/>
        </p:spPr>
        <p:txBody>
          <a:bodyPr wrap="square" rtlCol="0">
            <a:spAutoFit/>
          </a:bodyPr>
          <a:lstStyle/>
          <a:p>
            <a:pPr algn="ctr"/>
            <a:r>
              <a:rPr lang="en-US" sz="1300" b="1" cap="all" dirty="0" smtClean="0">
                <a:solidFill>
                  <a:srgbClr val="357087"/>
                </a:solidFill>
                <a:latin typeface="+mj-lt"/>
              </a:rPr>
              <a:t>Bulgarian </a:t>
            </a:r>
            <a:r>
              <a:rPr lang="en-US" sz="1300" b="1" cap="all" dirty="0">
                <a:solidFill>
                  <a:srgbClr val="357087"/>
                </a:solidFill>
                <a:latin typeface="+mj-lt"/>
              </a:rPr>
              <a:t>Academy of </a:t>
            </a:r>
            <a:r>
              <a:rPr lang="en-US" sz="1300" b="1" cap="all" dirty="0" smtClean="0">
                <a:solidFill>
                  <a:srgbClr val="357087"/>
                </a:solidFill>
                <a:latin typeface="+mj-lt"/>
              </a:rPr>
              <a:t>Sciences, Geological Institute</a:t>
            </a:r>
            <a:endParaRPr lang="en-US" sz="1300" b="1" cap="small" dirty="0" smtClean="0">
              <a:solidFill>
                <a:srgbClr val="357087"/>
              </a:solidFill>
              <a:latin typeface="+mj-lt"/>
            </a:endParaRPr>
          </a:p>
          <a:p>
            <a:pPr algn="ctr"/>
            <a:r>
              <a:rPr lang="en-US" sz="1200" dirty="0">
                <a:solidFill>
                  <a:srgbClr val="357087"/>
                </a:solidFill>
                <a:latin typeface="+mj-lt"/>
              </a:rPr>
              <a:t>Acad. G. </a:t>
            </a:r>
            <a:r>
              <a:rPr lang="en-US" sz="1200" dirty="0" err="1">
                <a:solidFill>
                  <a:srgbClr val="357087"/>
                </a:solidFill>
                <a:latin typeface="+mj-lt"/>
              </a:rPr>
              <a:t>Bonchev</a:t>
            </a:r>
            <a:r>
              <a:rPr lang="en-US" sz="1200" dirty="0">
                <a:solidFill>
                  <a:srgbClr val="357087"/>
                </a:solidFill>
                <a:latin typeface="+mj-lt"/>
              </a:rPr>
              <a:t>, Bl. 24, 1113 Sofia, Bulgaria</a:t>
            </a:r>
            <a:r>
              <a:rPr lang="en-US" sz="1200" dirty="0" smtClean="0">
                <a:solidFill>
                  <a:srgbClr val="357087"/>
                </a:solidFill>
                <a:latin typeface="+mj-lt"/>
              </a:rPr>
              <a:t>, http</a:t>
            </a:r>
            <a:r>
              <a:rPr lang="en-US" sz="1200" dirty="0">
                <a:solidFill>
                  <a:srgbClr val="357087"/>
                </a:solidFill>
                <a:latin typeface="+mj-lt"/>
              </a:rPr>
              <a:t>://</a:t>
            </a:r>
            <a:r>
              <a:rPr lang="en-US" sz="1200" dirty="0" smtClean="0">
                <a:solidFill>
                  <a:srgbClr val="357087"/>
                </a:solidFill>
                <a:latin typeface="+mj-lt"/>
              </a:rPr>
              <a:t>www.geology.bas.bg</a:t>
            </a:r>
            <a:endParaRPr lang="en-US" sz="1200" dirty="0">
              <a:solidFill>
                <a:srgbClr val="357087"/>
              </a:solidFill>
              <a:latin typeface="+mj-lt"/>
            </a:endParaRPr>
          </a:p>
        </p:txBody>
      </p:sp>
      <p:sp>
        <p:nvSpPr>
          <p:cNvPr id="13" name="TextBox 12"/>
          <p:cNvSpPr txBox="1"/>
          <p:nvPr/>
        </p:nvSpPr>
        <p:spPr>
          <a:xfrm>
            <a:off x="6075014" y="1863425"/>
            <a:ext cx="6033398" cy="3385542"/>
          </a:xfrm>
          <a:prstGeom prst="rect">
            <a:avLst/>
          </a:prstGeom>
          <a:noFill/>
        </p:spPr>
        <p:txBody>
          <a:bodyPr wrap="square" rtlCol="0">
            <a:spAutoFit/>
          </a:bodyPr>
          <a:lstStyle/>
          <a:p>
            <a:pPr algn="ctr"/>
            <a:r>
              <a:rPr lang="bg-BG" sz="2800" b="1" dirty="0" smtClean="0">
                <a:solidFill>
                  <a:srgbClr val="5D8646"/>
                </a:solidFill>
                <a:effectLst>
                  <a:outerShdw blurRad="38100" dist="38100" dir="2700000" algn="tl">
                    <a:srgbClr val="000000">
                      <a:alpha val="43137"/>
                    </a:srgbClr>
                  </a:outerShdw>
                </a:effectLst>
              </a:rPr>
              <a:t>Г</a:t>
            </a:r>
            <a:r>
              <a:rPr lang="ru-RU" sz="2800" b="1" dirty="0" smtClean="0">
                <a:solidFill>
                  <a:srgbClr val="5D8646"/>
                </a:solidFill>
                <a:effectLst>
                  <a:outerShdw blurRad="38100" dist="38100" dir="2700000" algn="tl">
                    <a:srgbClr val="000000">
                      <a:alpha val="43137"/>
                    </a:srgbClr>
                  </a:outerShdw>
                </a:effectLst>
              </a:rPr>
              <a:t>еохимични и минералого-геохимични индикатори в проучването на находища на критични и статегически суровини в България: развитие на методики и приложения </a:t>
            </a:r>
          </a:p>
          <a:p>
            <a:pPr algn="ctr"/>
            <a:endParaRPr lang="ru-RU" sz="2800" b="1" dirty="0">
              <a:solidFill>
                <a:srgbClr val="5D8646"/>
              </a:solidFill>
              <a:effectLst>
                <a:outerShdw blurRad="38100" dist="38100" dir="2700000" algn="tl">
                  <a:srgbClr val="000000">
                    <a:alpha val="43137"/>
                  </a:srgbClr>
                </a:outerShdw>
              </a:effectLst>
            </a:endParaRPr>
          </a:p>
          <a:p>
            <a:endParaRPr lang="en-US" b="1" dirty="0" smtClean="0">
              <a:solidFill>
                <a:srgbClr val="357087"/>
              </a:solidFill>
            </a:endParaRPr>
          </a:p>
        </p:txBody>
      </p:sp>
      <p:sp>
        <p:nvSpPr>
          <p:cNvPr id="15" name="TextBox 14"/>
          <p:cNvSpPr txBox="1"/>
          <p:nvPr/>
        </p:nvSpPr>
        <p:spPr>
          <a:xfrm>
            <a:off x="637798" y="687085"/>
            <a:ext cx="3642412" cy="954107"/>
          </a:xfrm>
          <a:prstGeom prst="rect">
            <a:avLst/>
          </a:prstGeom>
          <a:noFill/>
        </p:spPr>
        <p:txBody>
          <a:bodyPr wrap="square" rtlCol="0">
            <a:spAutoFit/>
          </a:bodyPr>
          <a:lstStyle/>
          <a:p>
            <a:r>
              <a:rPr lang="en-US" sz="1400" b="1" dirty="0" smtClean="0">
                <a:solidFill>
                  <a:srgbClr val="357087"/>
                </a:solidFill>
                <a:latin typeface="+mj-lt"/>
              </a:rPr>
              <a:t>Resilient and effective exploration, mining and processing of critical and strategic raw materials in copper-gold and base metal deposits in Bulgaria: from the ore to the tailing</a:t>
            </a:r>
            <a:endParaRPr lang="en-US" sz="1400" b="1" dirty="0">
              <a:solidFill>
                <a:srgbClr val="357087"/>
              </a:solidFill>
              <a:latin typeface="+mj-lt"/>
            </a:endParaRPr>
          </a:p>
        </p:txBody>
      </p:sp>
      <p:pic>
        <p:nvPicPr>
          <p:cNvPr id="20" name="Picture 19" descr="eu_FLAG.JPG">
            <a:extLst>
              <a:ext uri="{FF2B5EF4-FFF2-40B4-BE49-F238E27FC236}">
                <a16:creationId xmlns="" xmlns:a16="http://schemas.microsoft.com/office/drawing/2014/main" id="{48B26FDF-EF47-10AC-33F5-90481E46FDAC}"/>
              </a:ext>
            </a:extLst>
          </p:cNvPr>
          <p:cNvPicPr>
            <a:picLocks noChangeAspect="1"/>
          </p:cNvPicPr>
          <p:nvPr/>
        </p:nvPicPr>
        <p:blipFill>
          <a:blip r:embed="rId4" cstate="print"/>
          <a:srcRect/>
          <a:stretch>
            <a:fillRect/>
          </a:stretch>
        </p:blipFill>
        <p:spPr bwMode="auto">
          <a:xfrm>
            <a:off x="4903895" y="297255"/>
            <a:ext cx="681514" cy="467201"/>
          </a:xfrm>
          <a:prstGeom prst="rect">
            <a:avLst/>
          </a:prstGeom>
          <a:noFill/>
          <a:ln w="9525">
            <a:noFill/>
            <a:miter lim="800000"/>
            <a:headEnd/>
            <a:tailEnd/>
          </a:ln>
        </p:spPr>
      </p:pic>
      <p:sp>
        <p:nvSpPr>
          <p:cNvPr id="21" name="Rectangle 20"/>
          <p:cNvSpPr/>
          <p:nvPr/>
        </p:nvSpPr>
        <p:spPr>
          <a:xfrm>
            <a:off x="4424331" y="923741"/>
            <a:ext cx="1573560" cy="523220"/>
          </a:xfrm>
          <a:prstGeom prst="rect">
            <a:avLst/>
          </a:prstGeom>
        </p:spPr>
        <p:txBody>
          <a:bodyPr wrap="square">
            <a:spAutoFit/>
          </a:bodyPr>
          <a:lstStyle/>
          <a:p>
            <a:pPr algn="ctr">
              <a:spcAft>
                <a:spcPts val="800"/>
              </a:spcAft>
              <a:tabLst>
                <a:tab pos="2637155" algn="ctr"/>
                <a:tab pos="5941060" algn="r"/>
              </a:tabLst>
            </a:pPr>
            <a:r>
              <a:rPr lang="bg-BG" sz="1400" b="1" dirty="0">
                <a:solidFill>
                  <a:srgbClr val="357087"/>
                </a:solidFill>
                <a:latin typeface="+mj-lt"/>
                <a:ea typeface="Calibri" panose="020F0502020204030204" pitchFamily="34" charset="0"/>
                <a:cs typeface="Arial" panose="020B0604020202020204" pitchFamily="34" charset="0"/>
              </a:rPr>
              <a:t>Финансирано от Европейския </a:t>
            </a:r>
            <a:r>
              <a:rPr lang="bg-BG" sz="1400" b="1" dirty="0" smtClean="0">
                <a:solidFill>
                  <a:srgbClr val="357087"/>
                </a:solidFill>
                <a:latin typeface="+mj-lt"/>
                <a:ea typeface="Calibri" panose="020F0502020204030204" pitchFamily="34" charset="0"/>
                <a:cs typeface="Arial" panose="020B0604020202020204" pitchFamily="34" charset="0"/>
              </a:rPr>
              <a:t>съюз</a:t>
            </a:r>
            <a:endParaRPr lang="en-US" sz="1400" b="1" dirty="0">
              <a:solidFill>
                <a:srgbClr val="5D8646"/>
              </a:solidFill>
              <a:latin typeface="+mj-lt"/>
              <a:ea typeface="Calibri" panose="020F0502020204030204" pitchFamily="34" charset="0"/>
              <a:cs typeface="Arial" panose="020B0604020202020204" pitchFamily="34" charset="0"/>
            </a:endParaRPr>
          </a:p>
        </p:txBody>
      </p:sp>
      <p:sp>
        <p:nvSpPr>
          <p:cNvPr id="22" name="Rectangle 21"/>
          <p:cNvSpPr/>
          <p:nvPr/>
        </p:nvSpPr>
        <p:spPr>
          <a:xfrm>
            <a:off x="4200707" y="1298040"/>
            <a:ext cx="2041079" cy="307777"/>
          </a:xfrm>
          <a:prstGeom prst="rect">
            <a:avLst/>
          </a:prstGeom>
        </p:spPr>
        <p:txBody>
          <a:bodyPr wrap="square">
            <a:spAutoFit/>
          </a:bodyPr>
          <a:lstStyle/>
          <a:p>
            <a:pPr algn="ctr">
              <a:spcAft>
                <a:spcPts val="800"/>
              </a:spcAft>
              <a:tabLst>
                <a:tab pos="2637155" algn="ctr"/>
                <a:tab pos="5941060" algn="r"/>
              </a:tabLst>
            </a:pPr>
            <a:r>
              <a:rPr lang="bg-BG" sz="1400" b="1" dirty="0" smtClean="0">
                <a:solidFill>
                  <a:srgbClr val="357087"/>
                </a:solidFill>
                <a:latin typeface="+mj-lt"/>
                <a:ea typeface="Calibri" panose="020F0502020204030204" pitchFamily="34" charset="0"/>
                <a:cs typeface="Arial" panose="020B0604020202020204" pitchFamily="34" charset="0"/>
              </a:rPr>
              <a:t>СледващоПоколениеЕС</a:t>
            </a:r>
            <a:endParaRPr lang="en-US" sz="1400" b="1" dirty="0">
              <a:solidFill>
                <a:srgbClr val="5D8646"/>
              </a:solidFill>
              <a:latin typeface="+mj-lt"/>
              <a:ea typeface="Calibri" panose="020F0502020204030204" pitchFamily="34" charset="0"/>
              <a:cs typeface="Arial" panose="020B0604020202020204" pitchFamily="34" charset="0"/>
            </a:endParaRPr>
          </a:p>
        </p:txBody>
      </p:sp>
      <p:grpSp>
        <p:nvGrpSpPr>
          <p:cNvPr id="2" name="Group 1"/>
          <p:cNvGrpSpPr/>
          <p:nvPr/>
        </p:nvGrpSpPr>
        <p:grpSpPr>
          <a:xfrm>
            <a:off x="466674" y="1613123"/>
            <a:ext cx="11160000" cy="65541"/>
            <a:chOff x="1005154" y="1796003"/>
            <a:chExt cx="10274236" cy="65541"/>
          </a:xfrm>
        </p:grpSpPr>
        <p:sp>
          <p:nvSpPr>
            <p:cNvPr id="24" name="Rectangle 23"/>
            <p:cNvSpPr/>
            <p:nvPr/>
          </p:nvSpPr>
          <p:spPr>
            <a:xfrm>
              <a:off x="7166645" y="1796881"/>
              <a:ext cx="2052000" cy="64663"/>
            </a:xfrm>
            <a:prstGeom prst="rect">
              <a:avLst/>
            </a:prstGeom>
            <a:solidFill>
              <a:srgbClr val="C73312"/>
            </a:solidFill>
            <a:ln>
              <a:solidFill>
                <a:srgbClr val="C733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Rectangle 24"/>
            <p:cNvSpPr/>
            <p:nvPr/>
          </p:nvSpPr>
          <p:spPr>
            <a:xfrm>
              <a:off x="1005154" y="1796003"/>
              <a:ext cx="2052000" cy="64663"/>
            </a:xfrm>
            <a:prstGeom prst="rect">
              <a:avLst/>
            </a:prstGeom>
            <a:solidFill>
              <a:srgbClr val="5D8646"/>
            </a:solidFill>
            <a:ln>
              <a:solidFill>
                <a:srgbClr val="5D8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6" name="Rectangle 25"/>
            <p:cNvSpPr/>
            <p:nvPr/>
          </p:nvSpPr>
          <p:spPr>
            <a:xfrm>
              <a:off x="9227390" y="1796003"/>
              <a:ext cx="2052000" cy="64663"/>
            </a:xfrm>
            <a:prstGeom prst="rect">
              <a:avLst/>
            </a:prstGeom>
            <a:solidFill>
              <a:srgbClr val="357087"/>
            </a:solidFill>
            <a:ln w="12700">
              <a:solidFill>
                <a:srgbClr val="357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7" name="Rectangle 26"/>
            <p:cNvSpPr/>
            <p:nvPr/>
          </p:nvSpPr>
          <p:spPr>
            <a:xfrm>
              <a:off x="5102646" y="1796003"/>
              <a:ext cx="2052000" cy="64663"/>
            </a:xfrm>
            <a:prstGeom prst="rect">
              <a:avLst/>
            </a:prstGeom>
            <a:solidFill>
              <a:srgbClr val="E0A929"/>
            </a:solidFill>
            <a:ln>
              <a:solidFill>
                <a:srgbClr val="E0A9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8" name="Rectangle 27"/>
            <p:cNvSpPr/>
            <p:nvPr/>
          </p:nvSpPr>
          <p:spPr>
            <a:xfrm>
              <a:off x="3053900" y="1796881"/>
              <a:ext cx="2052000" cy="64663"/>
            </a:xfrm>
            <a:prstGeom prst="rect">
              <a:avLst/>
            </a:prstGeom>
            <a:solidFill>
              <a:srgbClr val="C73312"/>
            </a:solidFill>
            <a:ln w="12700">
              <a:solidFill>
                <a:srgbClr val="C733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A8584"/>
                </a:solidFill>
              </a:endParaRPr>
            </a:p>
          </p:txBody>
        </p:sp>
      </p:grpSp>
      <p:pic>
        <p:nvPicPr>
          <p:cNvPr id="31" name="Picture 30" descr="eu_FLAG.JPG">
            <a:extLst>
              <a:ext uri="{FF2B5EF4-FFF2-40B4-BE49-F238E27FC236}">
                <a16:creationId xmlns="" xmlns:a16="http://schemas.microsoft.com/office/drawing/2014/main" id="{48B26FDF-EF47-10AC-33F5-90481E46FDAC}"/>
              </a:ext>
            </a:extLst>
          </p:cNvPr>
          <p:cNvPicPr>
            <a:picLocks noChangeAspect="1"/>
          </p:cNvPicPr>
          <p:nvPr/>
        </p:nvPicPr>
        <p:blipFill>
          <a:blip r:embed="rId4" cstate="print"/>
          <a:srcRect/>
          <a:stretch>
            <a:fillRect/>
          </a:stretch>
        </p:blipFill>
        <p:spPr bwMode="auto">
          <a:xfrm>
            <a:off x="936178" y="6427103"/>
            <a:ext cx="378619" cy="259556"/>
          </a:xfrm>
          <a:prstGeom prst="rect">
            <a:avLst/>
          </a:prstGeom>
          <a:noFill/>
          <a:ln w="9525">
            <a:noFill/>
            <a:miter lim="800000"/>
            <a:headEnd/>
            <a:tailEnd/>
          </a:ln>
        </p:spPr>
      </p:pic>
      <p:sp>
        <p:nvSpPr>
          <p:cNvPr id="32" name="TextBox 31">
            <a:extLst>
              <a:ext uri="{FF2B5EF4-FFF2-40B4-BE49-F238E27FC236}">
                <a16:creationId xmlns="" xmlns:a16="http://schemas.microsoft.com/office/drawing/2014/main" id="{F6B5927D-74BB-A79F-B9E0-BB7E46B223A9}"/>
              </a:ext>
            </a:extLst>
          </p:cNvPr>
          <p:cNvSpPr txBox="1"/>
          <p:nvPr/>
        </p:nvSpPr>
        <p:spPr>
          <a:xfrm>
            <a:off x="1419235" y="6276406"/>
            <a:ext cx="10261290" cy="492443"/>
          </a:xfrm>
          <a:prstGeom prst="rect">
            <a:avLst/>
          </a:prstGeom>
          <a:noFill/>
        </p:spPr>
        <p:txBody>
          <a:bodyPr wrap="square" rtlCol="0">
            <a:spAutoFit/>
          </a:bodyPr>
          <a:lstStyle/>
          <a:p>
            <a:r>
              <a:rPr lang="en-GB" sz="1300" dirty="0" smtClean="0">
                <a:solidFill>
                  <a:srgbClr val="357087"/>
                </a:solidFill>
              </a:rPr>
              <a:t>Project funded by </a:t>
            </a:r>
            <a:r>
              <a:rPr lang="en-US" sz="1300" dirty="0" err="1" smtClean="0">
                <a:solidFill>
                  <a:srgbClr val="357087"/>
                </a:solidFill>
              </a:rPr>
              <a:t>NextGenerationEU</a:t>
            </a:r>
            <a:r>
              <a:rPr lang="bg-BG" sz="1300" dirty="0" smtClean="0">
                <a:solidFill>
                  <a:srgbClr val="357087"/>
                </a:solidFill>
              </a:rPr>
              <a:t> – </a:t>
            </a:r>
            <a:r>
              <a:rPr lang="ru-RU" sz="1300" dirty="0" smtClean="0">
                <a:solidFill>
                  <a:srgbClr val="357087"/>
                </a:solidFill>
              </a:rPr>
              <a:t>договор № ПВУ-11 (BG-RRP-2.011-0040-C01); Механизъм за възстановяване и устойчивост - инвестиция по C2I2 „Повишаване на иновационния капацитет на Българската академия на науките в сферата на зелените и цифровите технологии“ </a:t>
            </a:r>
            <a:endParaRPr lang="en-GB" sz="1300" dirty="0">
              <a:solidFill>
                <a:srgbClr val="357087"/>
              </a:solidFill>
            </a:endParaRPr>
          </a:p>
        </p:txBody>
      </p:sp>
      <p:pic>
        <p:nvPicPr>
          <p:cNvPr id="33" name="Picture 32"/>
          <p:cNvPicPr>
            <a:picLocks noChangeAspect="1"/>
          </p:cNvPicPr>
          <p:nvPr/>
        </p:nvPicPr>
        <p:blipFill rotWithShape="1">
          <a:blip r:embed="rId5"/>
          <a:srcRect t="5301"/>
          <a:stretch/>
        </p:blipFill>
        <p:spPr>
          <a:xfrm>
            <a:off x="425648" y="2302524"/>
            <a:ext cx="5649366" cy="3429723"/>
          </a:xfrm>
          <a:prstGeom prst="rect">
            <a:avLst/>
          </a:prstGeom>
        </p:spPr>
      </p:pic>
      <p:sp>
        <p:nvSpPr>
          <p:cNvPr id="34" name="TextBox 33"/>
          <p:cNvSpPr txBox="1"/>
          <p:nvPr/>
        </p:nvSpPr>
        <p:spPr>
          <a:xfrm>
            <a:off x="6075014" y="4419278"/>
            <a:ext cx="5975648" cy="1846659"/>
          </a:xfrm>
          <a:prstGeom prst="rect">
            <a:avLst/>
          </a:prstGeom>
          <a:noFill/>
        </p:spPr>
        <p:txBody>
          <a:bodyPr wrap="square" rtlCol="0">
            <a:spAutoFit/>
          </a:bodyPr>
          <a:lstStyle/>
          <a:p>
            <a:pPr algn="ctr"/>
            <a:r>
              <a:rPr lang="bg-BG" b="1" i="1" dirty="0" smtClean="0">
                <a:solidFill>
                  <a:srgbClr val="357087"/>
                </a:solidFill>
              </a:rPr>
              <a:t>Ирена </a:t>
            </a:r>
            <a:r>
              <a:rPr lang="bg-BG" b="1" i="1" dirty="0">
                <a:solidFill>
                  <a:srgbClr val="357087"/>
                </a:solidFill>
              </a:rPr>
              <a:t>Пейчева</a:t>
            </a:r>
            <a:r>
              <a:rPr lang="bg-BG" b="1" i="1" baseline="30000" dirty="0">
                <a:solidFill>
                  <a:srgbClr val="357087"/>
                </a:solidFill>
              </a:rPr>
              <a:t>1</a:t>
            </a:r>
            <a:r>
              <a:rPr lang="bg-BG" b="1" i="1" dirty="0">
                <a:solidFill>
                  <a:srgbClr val="357087"/>
                </a:solidFill>
              </a:rPr>
              <a:t>, </a:t>
            </a:r>
            <a:r>
              <a:rPr lang="bg-BG" b="1" i="1" u="sng" dirty="0">
                <a:solidFill>
                  <a:srgbClr val="357087"/>
                </a:solidFill>
              </a:rPr>
              <a:t>Атанас Хиков</a:t>
            </a:r>
            <a:r>
              <a:rPr lang="bg-BG" b="1" i="1" u="sng" baseline="30000" dirty="0">
                <a:solidFill>
                  <a:srgbClr val="357087"/>
                </a:solidFill>
              </a:rPr>
              <a:t>1</a:t>
            </a:r>
            <a:r>
              <a:rPr lang="bg-BG" b="1" i="1" dirty="0">
                <a:solidFill>
                  <a:srgbClr val="357087"/>
                </a:solidFill>
              </a:rPr>
              <a:t>, Радослав Калчев</a:t>
            </a:r>
            <a:r>
              <a:rPr lang="bg-BG" b="1" i="1" baseline="30000" dirty="0">
                <a:solidFill>
                  <a:srgbClr val="357087"/>
                </a:solidFill>
              </a:rPr>
              <a:t>1</a:t>
            </a:r>
            <a:r>
              <a:rPr lang="bg-BG" b="1" i="1" dirty="0">
                <a:solidFill>
                  <a:srgbClr val="357087"/>
                </a:solidFill>
              </a:rPr>
              <a:t>, Стоян Георгиев</a:t>
            </a:r>
            <a:r>
              <a:rPr lang="bg-BG" b="1" i="1" baseline="30000" dirty="0">
                <a:solidFill>
                  <a:srgbClr val="357087"/>
                </a:solidFill>
              </a:rPr>
              <a:t>1</a:t>
            </a:r>
            <a:r>
              <a:rPr lang="bg-BG" b="1" i="1" dirty="0">
                <a:solidFill>
                  <a:srgbClr val="357087"/>
                </a:solidFill>
              </a:rPr>
              <a:t>, Елица Стефанова</a:t>
            </a:r>
            <a:r>
              <a:rPr lang="bg-BG" b="1" i="1" baseline="30000" dirty="0">
                <a:solidFill>
                  <a:srgbClr val="357087"/>
                </a:solidFill>
              </a:rPr>
              <a:t>1</a:t>
            </a:r>
            <a:r>
              <a:rPr lang="bg-BG" b="1" i="1" dirty="0">
                <a:solidFill>
                  <a:srgbClr val="357087"/>
                </a:solidFill>
              </a:rPr>
              <a:t>,  Анастасия Стоянова</a:t>
            </a:r>
            <a:r>
              <a:rPr lang="bg-BG" b="1" i="1" baseline="30000" dirty="0">
                <a:solidFill>
                  <a:srgbClr val="357087"/>
                </a:solidFill>
              </a:rPr>
              <a:t>1,2</a:t>
            </a:r>
            <a:r>
              <a:rPr lang="bg-BG" b="1" i="1" dirty="0">
                <a:solidFill>
                  <a:srgbClr val="357087"/>
                </a:solidFill>
              </a:rPr>
              <a:t>, Мариана Трифонова</a:t>
            </a:r>
            <a:r>
              <a:rPr lang="bg-BG" b="1" i="1" baseline="30000" dirty="0">
                <a:solidFill>
                  <a:srgbClr val="357087"/>
                </a:solidFill>
              </a:rPr>
              <a:t>2</a:t>
            </a:r>
            <a:r>
              <a:rPr lang="bg-BG" b="1" i="1" dirty="0">
                <a:solidFill>
                  <a:srgbClr val="357087"/>
                </a:solidFill>
              </a:rPr>
              <a:t>, Десислав </a:t>
            </a:r>
            <a:r>
              <a:rPr lang="bg-BG" b="1" i="1" dirty="0" smtClean="0">
                <a:solidFill>
                  <a:srgbClr val="357087"/>
                </a:solidFill>
              </a:rPr>
              <a:t>Иванов</a:t>
            </a:r>
            <a:r>
              <a:rPr lang="bg-BG" b="1" i="1" baseline="30000" dirty="0" smtClean="0">
                <a:solidFill>
                  <a:srgbClr val="357087"/>
                </a:solidFill>
              </a:rPr>
              <a:t>3</a:t>
            </a:r>
            <a:endParaRPr lang="bg-BG" b="1" i="1" dirty="0">
              <a:solidFill>
                <a:srgbClr val="357087"/>
              </a:solidFill>
            </a:endParaRPr>
          </a:p>
          <a:p>
            <a:pPr algn="ctr"/>
            <a:r>
              <a:rPr lang="ru-RU" b="1" i="1" dirty="0" smtClean="0">
                <a:solidFill>
                  <a:srgbClr val="357087"/>
                </a:solidFill>
              </a:rPr>
              <a:t> </a:t>
            </a:r>
            <a:r>
              <a:rPr lang="ru-RU" sz="1400" i="1" baseline="30000" dirty="0" smtClean="0">
                <a:solidFill>
                  <a:srgbClr val="357087"/>
                </a:solidFill>
              </a:rPr>
              <a:t>1 </a:t>
            </a:r>
            <a:r>
              <a:rPr lang="ru-RU" sz="1400" i="1" dirty="0" smtClean="0">
                <a:solidFill>
                  <a:srgbClr val="357087"/>
                </a:solidFill>
              </a:rPr>
              <a:t>Геологически институт, Българска академия на науките, София, 1113</a:t>
            </a:r>
          </a:p>
          <a:p>
            <a:r>
              <a:rPr lang="en-US" sz="1400" i="1" baseline="30000" dirty="0" smtClean="0">
                <a:solidFill>
                  <a:srgbClr val="357087"/>
                </a:solidFill>
              </a:rPr>
              <a:t>     </a:t>
            </a:r>
            <a:r>
              <a:rPr lang="ru-RU" sz="1400" i="1" baseline="30000" dirty="0" smtClean="0">
                <a:solidFill>
                  <a:srgbClr val="357087"/>
                </a:solidFill>
              </a:rPr>
              <a:t>2</a:t>
            </a:r>
            <a:r>
              <a:rPr lang="bg-BG" sz="1400" i="1" dirty="0" smtClean="0">
                <a:solidFill>
                  <a:srgbClr val="357087"/>
                </a:solidFill>
              </a:rPr>
              <a:t>Дънди </a:t>
            </a:r>
            <a:r>
              <a:rPr lang="bg-BG" sz="1400" i="1" dirty="0">
                <a:solidFill>
                  <a:srgbClr val="357087"/>
                </a:solidFill>
              </a:rPr>
              <a:t>Прешъс Металс – Челочеч</a:t>
            </a:r>
          </a:p>
          <a:p>
            <a:r>
              <a:rPr lang="en-US" sz="1400" i="1" baseline="30000" dirty="0" smtClean="0">
                <a:solidFill>
                  <a:srgbClr val="357087"/>
                </a:solidFill>
              </a:rPr>
              <a:t>    </a:t>
            </a:r>
            <a:r>
              <a:rPr lang="bg-BG" sz="1400" i="1" baseline="30000" dirty="0" smtClean="0">
                <a:solidFill>
                  <a:srgbClr val="357087"/>
                </a:solidFill>
              </a:rPr>
              <a:t>3</a:t>
            </a:r>
            <a:r>
              <a:rPr lang="bg-BG" sz="1400" i="1" dirty="0" smtClean="0">
                <a:solidFill>
                  <a:srgbClr val="357087"/>
                </a:solidFill>
              </a:rPr>
              <a:t> </a:t>
            </a:r>
            <a:r>
              <a:rPr lang="bg-BG" sz="1400" i="1" dirty="0">
                <a:solidFill>
                  <a:srgbClr val="357087"/>
                </a:solidFill>
              </a:rPr>
              <a:t>Асарел-Медет АД</a:t>
            </a:r>
          </a:p>
          <a:p>
            <a:pPr algn="ctr"/>
            <a:r>
              <a:rPr lang="en-US" sz="1400" i="1" dirty="0" smtClean="0">
                <a:solidFill>
                  <a:srgbClr val="357087"/>
                </a:solidFill>
              </a:rPr>
              <a:t>ipeytcheva@geology.bas.bg; ahikov@geology.bas.bg</a:t>
            </a:r>
            <a:endParaRPr lang="de-DE" sz="1400" i="1" dirty="0" smtClean="0">
              <a:solidFill>
                <a:srgbClr val="357087"/>
              </a:solidFill>
            </a:endParaRPr>
          </a:p>
        </p:txBody>
      </p:sp>
    </p:spTree>
    <p:extLst>
      <p:ext uri="{BB962C8B-B14F-4D97-AF65-F5344CB8AC3E}">
        <p14:creationId xmlns:p14="http://schemas.microsoft.com/office/powerpoint/2010/main" val="1289823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98306" y="91000"/>
            <a:ext cx="8413896" cy="523220"/>
          </a:xfrm>
          <a:prstGeom prst="rect">
            <a:avLst/>
          </a:prstGeom>
          <a:noFill/>
        </p:spPr>
        <p:txBody>
          <a:bodyPr wrap="square" rtlCol="0">
            <a:spAutoFit/>
          </a:bodyPr>
          <a:lstStyle/>
          <a:p>
            <a:r>
              <a:rPr lang="ru-RU" sz="2800" b="1" dirty="0" smtClean="0">
                <a:solidFill>
                  <a:srgbClr val="5D8646"/>
                </a:solidFill>
                <a:effectLst>
                  <a:outerShdw blurRad="38100" dist="38100" dir="2700000" algn="tl">
                    <a:srgbClr val="000000">
                      <a:alpha val="43137"/>
                    </a:srgbClr>
                  </a:outerShdw>
                </a:effectLst>
              </a:rPr>
              <a:t>Минерали концентратори на елементи индикатори</a:t>
            </a:r>
            <a:endParaRPr lang="en-US" sz="2000" dirty="0">
              <a:solidFill>
                <a:srgbClr val="5D8646"/>
              </a:solidFill>
            </a:endParaRPr>
          </a:p>
        </p:txBody>
      </p:sp>
      <p:grpSp>
        <p:nvGrpSpPr>
          <p:cNvPr id="12" name="Group 11"/>
          <p:cNvGrpSpPr/>
          <p:nvPr/>
        </p:nvGrpSpPr>
        <p:grpSpPr>
          <a:xfrm>
            <a:off x="354913" y="636769"/>
            <a:ext cx="11520000" cy="65541"/>
            <a:chOff x="1005154" y="1796003"/>
            <a:chExt cx="10274236" cy="65541"/>
          </a:xfrm>
        </p:grpSpPr>
        <p:sp>
          <p:nvSpPr>
            <p:cNvPr id="13" name="Rectangle 12"/>
            <p:cNvSpPr/>
            <p:nvPr/>
          </p:nvSpPr>
          <p:spPr>
            <a:xfrm>
              <a:off x="7166645" y="1796881"/>
              <a:ext cx="2052000" cy="64663"/>
            </a:xfrm>
            <a:prstGeom prst="rect">
              <a:avLst/>
            </a:prstGeom>
            <a:solidFill>
              <a:srgbClr val="C73312"/>
            </a:solidFill>
            <a:ln>
              <a:solidFill>
                <a:srgbClr val="C733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 name="Rectangle 13"/>
            <p:cNvSpPr/>
            <p:nvPr/>
          </p:nvSpPr>
          <p:spPr>
            <a:xfrm>
              <a:off x="1005154" y="1796003"/>
              <a:ext cx="2052000" cy="64663"/>
            </a:xfrm>
            <a:prstGeom prst="rect">
              <a:avLst/>
            </a:prstGeom>
            <a:solidFill>
              <a:srgbClr val="5D8646"/>
            </a:solidFill>
            <a:ln>
              <a:solidFill>
                <a:srgbClr val="5D8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Rectangle 14"/>
            <p:cNvSpPr/>
            <p:nvPr/>
          </p:nvSpPr>
          <p:spPr>
            <a:xfrm>
              <a:off x="9227390" y="1796003"/>
              <a:ext cx="2052000" cy="64663"/>
            </a:xfrm>
            <a:prstGeom prst="rect">
              <a:avLst/>
            </a:prstGeom>
            <a:solidFill>
              <a:srgbClr val="357087"/>
            </a:solidFill>
            <a:ln w="12700">
              <a:solidFill>
                <a:srgbClr val="357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6" name="Rectangle 15"/>
            <p:cNvSpPr/>
            <p:nvPr/>
          </p:nvSpPr>
          <p:spPr>
            <a:xfrm>
              <a:off x="5102646" y="1796003"/>
              <a:ext cx="2052000" cy="64663"/>
            </a:xfrm>
            <a:prstGeom prst="rect">
              <a:avLst/>
            </a:prstGeom>
            <a:solidFill>
              <a:srgbClr val="E0A929"/>
            </a:solidFill>
            <a:ln>
              <a:solidFill>
                <a:srgbClr val="E0A9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Rectangle 16"/>
            <p:cNvSpPr/>
            <p:nvPr/>
          </p:nvSpPr>
          <p:spPr>
            <a:xfrm>
              <a:off x="3053900" y="1796881"/>
              <a:ext cx="2052000" cy="64663"/>
            </a:xfrm>
            <a:prstGeom prst="rect">
              <a:avLst/>
            </a:prstGeom>
            <a:solidFill>
              <a:srgbClr val="C73312"/>
            </a:solidFill>
            <a:ln w="12700">
              <a:solidFill>
                <a:srgbClr val="C733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A8584"/>
                </a:solidFill>
              </a:endParaRPr>
            </a:p>
          </p:txBody>
        </p:sp>
      </p:grpSp>
      <p:sp>
        <p:nvSpPr>
          <p:cNvPr id="20" name="Title 1"/>
          <p:cNvSpPr txBox="1">
            <a:spLocks/>
          </p:cNvSpPr>
          <p:nvPr/>
        </p:nvSpPr>
        <p:spPr>
          <a:xfrm>
            <a:off x="1" y="6444048"/>
            <a:ext cx="12219682" cy="436179"/>
          </a:xfrm>
          <a:prstGeom prst="rect">
            <a:avLst/>
          </a:prstGeom>
          <a:solidFill>
            <a:srgbClr val="357087"/>
          </a:solidFill>
          <a:effectLst>
            <a:innerShdw blurRad="63500" dist="50800" dir="2700000">
              <a:schemeClr val="bg2">
                <a:lumMod val="50000"/>
                <a:alpha val="50000"/>
              </a:schemeClr>
            </a:innerShdw>
          </a:effectLst>
        </p:spPr>
        <p:txBody>
          <a:bodyPr anchor="ctr">
            <a:normAutofit fontScale="97500"/>
          </a:bodyPr>
          <a:lstStyle/>
          <a:p>
            <a:pPr algn="ctr">
              <a:defRPr/>
            </a:pPr>
            <a:endParaRPr lang="en-US" sz="1600" dirty="0">
              <a:solidFill>
                <a:schemeClr val="bg1"/>
              </a:solidFill>
              <a:effectLst>
                <a:outerShdw blurRad="38100" dist="38100" dir="2700000" algn="tl">
                  <a:srgbClr val="000000">
                    <a:alpha val="43137"/>
                  </a:srgbClr>
                </a:outerShdw>
              </a:effectLst>
              <a:latin typeface="Helvetica" pitchFamily="34" charset="0"/>
              <a:ea typeface="ＭＳ Ｐゴシック" charset="0"/>
              <a:cs typeface="Helvetica" pitchFamily="34" charset="0"/>
            </a:endParaRPr>
          </a:p>
        </p:txBody>
      </p:sp>
      <p:pic>
        <p:nvPicPr>
          <p:cNvPr id="21" name="Picture 20" descr="eu_FLAG.JPG">
            <a:extLst>
              <a:ext uri="{FF2B5EF4-FFF2-40B4-BE49-F238E27FC236}">
                <a16:creationId xmlns="" xmlns:a16="http://schemas.microsoft.com/office/drawing/2014/main" id="{48B26FDF-EF47-10AC-33F5-90481E46FDAC}"/>
              </a:ext>
            </a:extLst>
          </p:cNvPr>
          <p:cNvPicPr>
            <a:picLocks noChangeAspect="1"/>
          </p:cNvPicPr>
          <p:nvPr/>
        </p:nvPicPr>
        <p:blipFill>
          <a:blip r:embed="rId2" cstate="print"/>
          <a:srcRect/>
          <a:stretch>
            <a:fillRect/>
          </a:stretch>
        </p:blipFill>
        <p:spPr bwMode="auto">
          <a:xfrm>
            <a:off x="8518714" y="196876"/>
            <a:ext cx="454343" cy="311468"/>
          </a:xfrm>
          <a:prstGeom prst="rect">
            <a:avLst/>
          </a:prstGeom>
          <a:noFill/>
          <a:ln w="9525">
            <a:noFill/>
            <a:miter lim="800000"/>
            <a:headEnd/>
            <a:tailEnd/>
          </a:ln>
        </p:spPr>
      </p:pic>
      <p:sp>
        <p:nvSpPr>
          <p:cNvPr id="22" name="TextBox 21">
            <a:extLst>
              <a:ext uri="{FF2B5EF4-FFF2-40B4-BE49-F238E27FC236}">
                <a16:creationId xmlns="" xmlns:a16="http://schemas.microsoft.com/office/drawing/2014/main" id="{F6B5927D-74BB-A79F-B9E0-BB7E46B223A9}"/>
              </a:ext>
            </a:extLst>
          </p:cNvPr>
          <p:cNvSpPr txBox="1"/>
          <p:nvPr/>
        </p:nvSpPr>
        <p:spPr>
          <a:xfrm>
            <a:off x="8969340" y="105021"/>
            <a:ext cx="3021756" cy="461665"/>
          </a:xfrm>
          <a:prstGeom prst="rect">
            <a:avLst/>
          </a:prstGeom>
          <a:noFill/>
        </p:spPr>
        <p:txBody>
          <a:bodyPr wrap="square" rtlCol="0">
            <a:spAutoFit/>
          </a:bodyPr>
          <a:lstStyle/>
          <a:p>
            <a:r>
              <a:rPr lang="en-GB" sz="1200" dirty="0" err="1" smtClean="0">
                <a:solidFill>
                  <a:srgbClr val="357087"/>
                </a:solidFill>
              </a:rPr>
              <a:t>REXPro</a:t>
            </a:r>
            <a:r>
              <a:rPr lang="en-GB" sz="1200" dirty="0" smtClean="0">
                <a:solidFill>
                  <a:srgbClr val="357087"/>
                </a:solidFill>
              </a:rPr>
              <a:t>: Project funded by </a:t>
            </a:r>
            <a:r>
              <a:rPr lang="en-US" sz="1200" dirty="0" err="1" smtClean="0">
                <a:solidFill>
                  <a:srgbClr val="357087"/>
                </a:solidFill>
              </a:rPr>
              <a:t>NextGenerationEU</a:t>
            </a:r>
            <a:r>
              <a:rPr lang="bg-BG" sz="1200" dirty="0" smtClean="0">
                <a:solidFill>
                  <a:srgbClr val="357087"/>
                </a:solidFill>
              </a:rPr>
              <a:t> </a:t>
            </a:r>
          </a:p>
          <a:p>
            <a:r>
              <a:rPr lang="ru-RU" sz="1200" dirty="0" smtClean="0">
                <a:solidFill>
                  <a:srgbClr val="357087"/>
                </a:solidFill>
              </a:rPr>
              <a:t>договор ПВУ-11 (BG-RRP-2.011-0040-C01)</a:t>
            </a:r>
            <a:endParaRPr lang="en-GB" sz="1200" dirty="0">
              <a:solidFill>
                <a:srgbClr val="357087"/>
              </a:solidFill>
            </a:endParaRPr>
          </a:p>
        </p:txBody>
      </p:sp>
      <p:sp>
        <p:nvSpPr>
          <p:cNvPr id="23" name="TextBox 22"/>
          <p:cNvSpPr txBox="1"/>
          <p:nvPr/>
        </p:nvSpPr>
        <p:spPr>
          <a:xfrm>
            <a:off x="1749441" y="6492860"/>
            <a:ext cx="8424936" cy="338554"/>
          </a:xfrm>
          <a:prstGeom prst="rect">
            <a:avLst/>
          </a:prstGeom>
          <a:noFill/>
        </p:spPr>
        <p:txBody>
          <a:bodyPr wrap="square" rtlCol="0">
            <a:spAutoFit/>
          </a:bodyPr>
          <a:lstStyle/>
          <a:p>
            <a:pPr algn="ctr" eaLnBrk="0" fontAlgn="base" hangingPunct="0"/>
            <a:r>
              <a:rPr lang="ru-RU" sz="1600" b="1" dirty="0">
                <a:solidFill>
                  <a:schemeClr val="bg1"/>
                </a:solidFill>
                <a:effectLst>
                  <a:outerShdw blurRad="38100" dist="38100" dir="2700000" algn="tl">
                    <a:srgbClr val="000000">
                      <a:alpha val="43137"/>
                    </a:srgbClr>
                  </a:outerShdw>
                </a:effectLst>
              </a:rPr>
              <a:t> МИНЕРАЛНИТЕ РЕСУРСИ И УСТОЙЧИВОТО РАЗВИТИЕ</a:t>
            </a:r>
            <a:r>
              <a:rPr lang="en-US" sz="1600" b="1" dirty="0">
                <a:solidFill>
                  <a:schemeClr val="bg1"/>
                </a:solidFill>
                <a:effectLst>
                  <a:outerShdw blurRad="38100" dist="38100" dir="2700000" algn="tl">
                    <a:srgbClr val="000000">
                      <a:alpha val="43137"/>
                    </a:srgbClr>
                  </a:outerShdw>
                </a:effectLst>
              </a:rPr>
              <a:t>, </a:t>
            </a:r>
            <a:r>
              <a:rPr lang="bg-BG" sz="1600" b="1" dirty="0">
                <a:solidFill>
                  <a:schemeClr val="bg1"/>
                </a:solidFill>
                <a:effectLst>
                  <a:outerShdw blurRad="38100" dist="38100" dir="2700000" algn="tl">
                    <a:srgbClr val="000000">
                      <a:alpha val="43137"/>
                    </a:srgbClr>
                  </a:outerShdw>
                </a:effectLst>
              </a:rPr>
              <a:t>20.11.</a:t>
            </a:r>
            <a:r>
              <a:rPr lang="en-US" sz="1600" b="1" dirty="0">
                <a:solidFill>
                  <a:schemeClr val="bg1"/>
                </a:solidFill>
                <a:effectLst>
                  <a:outerShdw blurRad="38100" dist="38100" dir="2700000" algn="tl">
                    <a:srgbClr val="000000">
                      <a:alpha val="43137"/>
                    </a:srgbClr>
                  </a:outerShdw>
                </a:effectLst>
              </a:rPr>
              <a:t>202</a:t>
            </a:r>
            <a:r>
              <a:rPr lang="bg-BG" sz="1600" b="1" dirty="0">
                <a:solidFill>
                  <a:schemeClr val="bg1"/>
                </a:solidFill>
                <a:effectLst>
                  <a:outerShdw blurRad="38100" dist="38100" dir="2700000" algn="tl">
                    <a:srgbClr val="000000">
                      <a:alpha val="43137"/>
                    </a:srgbClr>
                  </a:outerShdw>
                </a:effectLst>
              </a:rPr>
              <a:t>5, София</a:t>
            </a:r>
            <a:endParaRPr lang="de-DE" sz="1600" b="1" dirty="0">
              <a:solidFill>
                <a:schemeClr val="bg1"/>
              </a:solidFill>
              <a:effectLst>
                <a:outerShdw blurRad="38100" dist="38100" dir="2700000" algn="tl">
                  <a:srgbClr val="000000">
                    <a:alpha val="43137"/>
                  </a:srgbClr>
                </a:outerShdw>
              </a:effectLs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9406" y="1080333"/>
            <a:ext cx="5892958" cy="5040000"/>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597" y="1643532"/>
            <a:ext cx="5084814" cy="3492000"/>
          </a:xfrm>
          <a:prstGeom prst="rect">
            <a:avLst/>
          </a:prstGeom>
        </p:spPr>
      </p:pic>
    </p:spTree>
    <p:extLst>
      <p:ext uri="{BB962C8B-B14F-4D97-AF65-F5344CB8AC3E}">
        <p14:creationId xmlns:p14="http://schemas.microsoft.com/office/powerpoint/2010/main" val="3849455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34536" y="105020"/>
            <a:ext cx="7930248" cy="461665"/>
          </a:xfrm>
          <a:prstGeom prst="rect">
            <a:avLst/>
          </a:prstGeom>
          <a:noFill/>
        </p:spPr>
        <p:txBody>
          <a:bodyPr wrap="none" rtlCol="0">
            <a:spAutoFit/>
          </a:bodyPr>
          <a:lstStyle/>
          <a:p>
            <a:r>
              <a:rPr lang="ru-RU" sz="2400" b="1" dirty="0" smtClean="0">
                <a:solidFill>
                  <a:srgbClr val="5D8646"/>
                </a:solidFill>
                <a:effectLst>
                  <a:outerShdw blurRad="38100" dist="38100" dir="2700000" algn="tl">
                    <a:srgbClr val="000000">
                      <a:alpha val="43137"/>
                    </a:srgbClr>
                  </a:outerShdw>
                </a:effectLst>
              </a:rPr>
              <a:t>Геохимични </a:t>
            </a:r>
            <a:r>
              <a:rPr lang="ru-RU" sz="2400" b="1" dirty="0">
                <a:solidFill>
                  <a:srgbClr val="5D8646"/>
                </a:solidFill>
                <a:effectLst>
                  <a:outerShdw blurRad="38100" dist="38100" dir="2700000" algn="tl">
                    <a:srgbClr val="000000">
                      <a:alpha val="43137"/>
                    </a:srgbClr>
                  </a:outerShdw>
                </a:effectLst>
              </a:rPr>
              <a:t>характеристики на променителни минерали </a:t>
            </a:r>
            <a:endParaRPr lang="en-US" sz="2400" dirty="0">
              <a:solidFill>
                <a:srgbClr val="5D8646"/>
              </a:solidFill>
            </a:endParaRPr>
          </a:p>
        </p:txBody>
      </p:sp>
      <p:grpSp>
        <p:nvGrpSpPr>
          <p:cNvPr id="12" name="Group 11"/>
          <p:cNvGrpSpPr/>
          <p:nvPr/>
        </p:nvGrpSpPr>
        <p:grpSpPr>
          <a:xfrm>
            <a:off x="354913" y="636769"/>
            <a:ext cx="11520000" cy="65541"/>
            <a:chOff x="1005154" y="1796003"/>
            <a:chExt cx="10274236" cy="65541"/>
          </a:xfrm>
        </p:grpSpPr>
        <p:sp>
          <p:nvSpPr>
            <p:cNvPr id="13" name="Rectangle 12"/>
            <p:cNvSpPr/>
            <p:nvPr/>
          </p:nvSpPr>
          <p:spPr>
            <a:xfrm>
              <a:off x="7166645" y="1796881"/>
              <a:ext cx="2052000" cy="64663"/>
            </a:xfrm>
            <a:prstGeom prst="rect">
              <a:avLst/>
            </a:prstGeom>
            <a:solidFill>
              <a:srgbClr val="C73312"/>
            </a:solidFill>
            <a:ln>
              <a:solidFill>
                <a:srgbClr val="C733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 name="Rectangle 13"/>
            <p:cNvSpPr/>
            <p:nvPr/>
          </p:nvSpPr>
          <p:spPr>
            <a:xfrm>
              <a:off x="1005154" y="1796003"/>
              <a:ext cx="2052000" cy="64663"/>
            </a:xfrm>
            <a:prstGeom prst="rect">
              <a:avLst/>
            </a:prstGeom>
            <a:solidFill>
              <a:srgbClr val="5D8646"/>
            </a:solidFill>
            <a:ln>
              <a:solidFill>
                <a:srgbClr val="5D8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Rectangle 14"/>
            <p:cNvSpPr/>
            <p:nvPr/>
          </p:nvSpPr>
          <p:spPr>
            <a:xfrm>
              <a:off x="9227390" y="1796003"/>
              <a:ext cx="2052000" cy="64663"/>
            </a:xfrm>
            <a:prstGeom prst="rect">
              <a:avLst/>
            </a:prstGeom>
            <a:solidFill>
              <a:srgbClr val="357087"/>
            </a:solidFill>
            <a:ln w="12700">
              <a:solidFill>
                <a:srgbClr val="357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6" name="Rectangle 15"/>
            <p:cNvSpPr/>
            <p:nvPr/>
          </p:nvSpPr>
          <p:spPr>
            <a:xfrm>
              <a:off x="5102646" y="1796003"/>
              <a:ext cx="2052000" cy="64663"/>
            </a:xfrm>
            <a:prstGeom prst="rect">
              <a:avLst/>
            </a:prstGeom>
            <a:solidFill>
              <a:srgbClr val="E0A929"/>
            </a:solidFill>
            <a:ln>
              <a:solidFill>
                <a:srgbClr val="E0A9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Rectangle 16"/>
            <p:cNvSpPr/>
            <p:nvPr/>
          </p:nvSpPr>
          <p:spPr>
            <a:xfrm>
              <a:off x="3053900" y="1796881"/>
              <a:ext cx="2052000" cy="64663"/>
            </a:xfrm>
            <a:prstGeom prst="rect">
              <a:avLst/>
            </a:prstGeom>
            <a:solidFill>
              <a:srgbClr val="C73312"/>
            </a:solidFill>
            <a:ln w="12700">
              <a:solidFill>
                <a:srgbClr val="C733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A8584"/>
                </a:solidFill>
              </a:endParaRPr>
            </a:p>
          </p:txBody>
        </p:sp>
      </p:grpSp>
      <p:sp>
        <p:nvSpPr>
          <p:cNvPr id="20" name="Title 1"/>
          <p:cNvSpPr txBox="1">
            <a:spLocks/>
          </p:cNvSpPr>
          <p:nvPr/>
        </p:nvSpPr>
        <p:spPr>
          <a:xfrm>
            <a:off x="1" y="6444048"/>
            <a:ext cx="12219682" cy="436179"/>
          </a:xfrm>
          <a:prstGeom prst="rect">
            <a:avLst/>
          </a:prstGeom>
          <a:solidFill>
            <a:srgbClr val="357087"/>
          </a:solidFill>
          <a:effectLst>
            <a:innerShdw blurRad="63500" dist="50800" dir="2700000">
              <a:schemeClr val="bg2">
                <a:lumMod val="50000"/>
                <a:alpha val="50000"/>
              </a:schemeClr>
            </a:innerShdw>
          </a:effectLst>
        </p:spPr>
        <p:txBody>
          <a:bodyPr anchor="ctr">
            <a:normAutofit fontScale="97500"/>
          </a:bodyPr>
          <a:lstStyle/>
          <a:p>
            <a:pPr algn="ctr">
              <a:defRPr/>
            </a:pPr>
            <a:endParaRPr lang="en-US" sz="1600" dirty="0">
              <a:solidFill>
                <a:schemeClr val="bg1"/>
              </a:solidFill>
              <a:effectLst>
                <a:outerShdw blurRad="38100" dist="38100" dir="2700000" algn="tl">
                  <a:srgbClr val="000000">
                    <a:alpha val="43137"/>
                  </a:srgbClr>
                </a:outerShdw>
              </a:effectLst>
              <a:latin typeface="Helvetica" pitchFamily="34" charset="0"/>
              <a:ea typeface="ＭＳ Ｐゴシック" charset="0"/>
              <a:cs typeface="Helvetica" pitchFamily="34" charset="0"/>
            </a:endParaRPr>
          </a:p>
        </p:txBody>
      </p:sp>
      <p:pic>
        <p:nvPicPr>
          <p:cNvPr id="21" name="Picture 20" descr="eu_FLAG.JPG">
            <a:extLst>
              <a:ext uri="{FF2B5EF4-FFF2-40B4-BE49-F238E27FC236}">
                <a16:creationId xmlns="" xmlns:a16="http://schemas.microsoft.com/office/drawing/2014/main" id="{48B26FDF-EF47-10AC-33F5-90481E46FDAC}"/>
              </a:ext>
            </a:extLst>
          </p:cNvPr>
          <p:cNvPicPr>
            <a:picLocks noChangeAspect="1"/>
          </p:cNvPicPr>
          <p:nvPr/>
        </p:nvPicPr>
        <p:blipFill>
          <a:blip r:embed="rId2" cstate="print"/>
          <a:srcRect/>
          <a:stretch>
            <a:fillRect/>
          </a:stretch>
        </p:blipFill>
        <p:spPr bwMode="auto">
          <a:xfrm>
            <a:off x="8518714" y="196876"/>
            <a:ext cx="454343" cy="311468"/>
          </a:xfrm>
          <a:prstGeom prst="rect">
            <a:avLst/>
          </a:prstGeom>
          <a:noFill/>
          <a:ln w="9525">
            <a:noFill/>
            <a:miter lim="800000"/>
            <a:headEnd/>
            <a:tailEnd/>
          </a:ln>
        </p:spPr>
      </p:pic>
      <p:sp>
        <p:nvSpPr>
          <p:cNvPr id="22" name="TextBox 21">
            <a:extLst>
              <a:ext uri="{FF2B5EF4-FFF2-40B4-BE49-F238E27FC236}">
                <a16:creationId xmlns="" xmlns:a16="http://schemas.microsoft.com/office/drawing/2014/main" id="{F6B5927D-74BB-A79F-B9E0-BB7E46B223A9}"/>
              </a:ext>
            </a:extLst>
          </p:cNvPr>
          <p:cNvSpPr txBox="1"/>
          <p:nvPr/>
        </p:nvSpPr>
        <p:spPr>
          <a:xfrm>
            <a:off x="8969340" y="105021"/>
            <a:ext cx="3021756" cy="461665"/>
          </a:xfrm>
          <a:prstGeom prst="rect">
            <a:avLst/>
          </a:prstGeom>
          <a:noFill/>
        </p:spPr>
        <p:txBody>
          <a:bodyPr wrap="square" rtlCol="0">
            <a:spAutoFit/>
          </a:bodyPr>
          <a:lstStyle/>
          <a:p>
            <a:r>
              <a:rPr lang="en-GB" sz="1200" dirty="0" err="1" smtClean="0">
                <a:solidFill>
                  <a:srgbClr val="357087"/>
                </a:solidFill>
              </a:rPr>
              <a:t>REXPro</a:t>
            </a:r>
            <a:r>
              <a:rPr lang="en-GB" sz="1200" dirty="0" smtClean="0">
                <a:solidFill>
                  <a:srgbClr val="357087"/>
                </a:solidFill>
              </a:rPr>
              <a:t>: Project funded by </a:t>
            </a:r>
            <a:r>
              <a:rPr lang="en-US" sz="1200" dirty="0" err="1" smtClean="0">
                <a:solidFill>
                  <a:srgbClr val="357087"/>
                </a:solidFill>
              </a:rPr>
              <a:t>NextGenerationEU</a:t>
            </a:r>
            <a:r>
              <a:rPr lang="bg-BG" sz="1200" dirty="0" smtClean="0">
                <a:solidFill>
                  <a:srgbClr val="357087"/>
                </a:solidFill>
              </a:rPr>
              <a:t> </a:t>
            </a:r>
          </a:p>
          <a:p>
            <a:r>
              <a:rPr lang="ru-RU" sz="1200" dirty="0" smtClean="0">
                <a:solidFill>
                  <a:srgbClr val="357087"/>
                </a:solidFill>
              </a:rPr>
              <a:t>договор ПВУ-11 (BG-RRP-2.011-0040-C01)</a:t>
            </a:r>
            <a:endParaRPr lang="en-GB" sz="1200" dirty="0">
              <a:solidFill>
                <a:srgbClr val="357087"/>
              </a:solidFill>
            </a:endParaRPr>
          </a:p>
        </p:txBody>
      </p:sp>
      <p:sp>
        <p:nvSpPr>
          <p:cNvPr id="23" name="TextBox 22"/>
          <p:cNvSpPr txBox="1"/>
          <p:nvPr/>
        </p:nvSpPr>
        <p:spPr>
          <a:xfrm>
            <a:off x="1749441" y="6492860"/>
            <a:ext cx="8424936" cy="338554"/>
          </a:xfrm>
          <a:prstGeom prst="rect">
            <a:avLst/>
          </a:prstGeom>
          <a:noFill/>
        </p:spPr>
        <p:txBody>
          <a:bodyPr wrap="square" rtlCol="0">
            <a:spAutoFit/>
          </a:bodyPr>
          <a:lstStyle/>
          <a:p>
            <a:pPr algn="ctr" eaLnBrk="0" fontAlgn="base" hangingPunct="0"/>
            <a:r>
              <a:rPr lang="ru-RU" sz="1600" b="1" dirty="0">
                <a:solidFill>
                  <a:schemeClr val="bg1"/>
                </a:solidFill>
                <a:effectLst>
                  <a:outerShdw blurRad="38100" dist="38100" dir="2700000" algn="tl">
                    <a:srgbClr val="000000">
                      <a:alpha val="43137"/>
                    </a:srgbClr>
                  </a:outerShdw>
                </a:effectLst>
              </a:rPr>
              <a:t>МИНЕРАЛНИТЕ РЕСУРСИ И УСТОЙЧИВОТО РАЗВИТИЕ</a:t>
            </a:r>
            <a:r>
              <a:rPr lang="en-US" sz="1600" b="1" dirty="0">
                <a:solidFill>
                  <a:schemeClr val="bg1"/>
                </a:solidFill>
                <a:effectLst>
                  <a:outerShdw blurRad="38100" dist="38100" dir="2700000" algn="tl">
                    <a:srgbClr val="000000">
                      <a:alpha val="43137"/>
                    </a:srgbClr>
                  </a:outerShdw>
                </a:effectLst>
              </a:rPr>
              <a:t>, </a:t>
            </a:r>
            <a:r>
              <a:rPr lang="bg-BG" sz="1600" b="1" dirty="0">
                <a:solidFill>
                  <a:schemeClr val="bg1"/>
                </a:solidFill>
                <a:effectLst>
                  <a:outerShdw blurRad="38100" dist="38100" dir="2700000" algn="tl">
                    <a:srgbClr val="000000">
                      <a:alpha val="43137"/>
                    </a:srgbClr>
                  </a:outerShdw>
                </a:effectLst>
              </a:rPr>
              <a:t>20.11.</a:t>
            </a:r>
            <a:r>
              <a:rPr lang="en-US" sz="1600" b="1" dirty="0">
                <a:solidFill>
                  <a:schemeClr val="bg1"/>
                </a:solidFill>
                <a:effectLst>
                  <a:outerShdw blurRad="38100" dist="38100" dir="2700000" algn="tl">
                    <a:srgbClr val="000000">
                      <a:alpha val="43137"/>
                    </a:srgbClr>
                  </a:outerShdw>
                </a:effectLst>
              </a:rPr>
              <a:t>202</a:t>
            </a:r>
            <a:r>
              <a:rPr lang="bg-BG" sz="1600" b="1" dirty="0">
                <a:solidFill>
                  <a:schemeClr val="bg1"/>
                </a:solidFill>
                <a:effectLst>
                  <a:outerShdw blurRad="38100" dist="38100" dir="2700000" algn="tl">
                    <a:srgbClr val="000000">
                      <a:alpha val="43137"/>
                    </a:srgbClr>
                  </a:outerShdw>
                </a:effectLst>
              </a:rPr>
              <a:t>5, София</a:t>
            </a:r>
            <a:endParaRPr lang="de-DE" sz="1600" b="1" dirty="0">
              <a:solidFill>
                <a:schemeClr val="bg1"/>
              </a:solidFill>
              <a:effectLst>
                <a:outerShdw blurRad="38100" dist="38100" dir="2700000" algn="tl">
                  <a:srgbClr val="000000">
                    <a:alpha val="43137"/>
                  </a:srgbClr>
                </a:outerShdw>
              </a:effectLs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9091" y="1326001"/>
            <a:ext cx="5954806" cy="3600000"/>
          </a:xfrm>
          <a:prstGeom prst="rect">
            <a:avLst/>
          </a:prstGeom>
          <a:noFill/>
        </p:spPr>
      </p:pic>
      <p:sp>
        <p:nvSpPr>
          <p:cNvPr id="2" name="Rectangle 1"/>
          <p:cNvSpPr/>
          <p:nvPr/>
        </p:nvSpPr>
        <p:spPr>
          <a:xfrm>
            <a:off x="173113" y="5224348"/>
            <a:ext cx="11577593" cy="1200329"/>
          </a:xfrm>
          <a:prstGeom prst="rect">
            <a:avLst/>
          </a:prstGeom>
        </p:spPr>
        <p:txBody>
          <a:bodyPr wrap="none">
            <a:spAutoFit/>
          </a:bodyPr>
          <a:lstStyle/>
          <a:p>
            <a:pPr algn="just"/>
            <a:r>
              <a:rPr lang="bg-BG" dirty="0">
                <a:solidFill>
                  <a:srgbClr val="3570A5"/>
                </a:solidFill>
              </a:rPr>
              <a:t>Диаграма TiО</a:t>
            </a:r>
            <a:r>
              <a:rPr lang="bg-BG" baseline="-25000" dirty="0">
                <a:solidFill>
                  <a:srgbClr val="3570A5"/>
                </a:solidFill>
              </a:rPr>
              <a:t>2</a:t>
            </a:r>
            <a:r>
              <a:rPr lang="bg-BG" dirty="0">
                <a:solidFill>
                  <a:srgbClr val="3570A5"/>
                </a:solidFill>
              </a:rPr>
              <a:t>/Sr за </a:t>
            </a:r>
            <a:r>
              <a:rPr lang="bg-BG" dirty="0" smtClean="0">
                <a:solidFill>
                  <a:srgbClr val="3570A5"/>
                </a:solidFill>
              </a:rPr>
              <a:t>хидротермални хлорити </a:t>
            </a:r>
            <a:r>
              <a:rPr lang="bg-BG" dirty="0">
                <a:solidFill>
                  <a:srgbClr val="3570A5"/>
                </a:solidFill>
              </a:rPr>
              <a:t>от пропилитовата и пропилит-серицитовата зона </a:t>
            </a:r>
            <a:r>
              <a:rPr lang="bg-BG" dirty="0" smtClean="0">
                <a:solidFill>
                  <a:srgbClr val="3570A5"/>
                </a:solidFill>
              </a:rPr>
              <a:t>от </a:t>
            </a:r>
            <a:r>
              <a:rPr lang="bg-BG" dirty="0">
                <a:solidFill>
                  <a:srgbClr val="3570A5"/>
                </a:solidFill>
              </a:rPr>
              <a:t>находище </a:t>
            </a:r>
            <a:r>
              <a:rPr lang="bg-BG" dirty="0" smtClean="0">
                <a:solidFill>
                  <a:srgbClr val="3570A5"/>
                </a:solidFill>
              </a:rPr>
              <a:t>Асарел,</a:t>
            </a:r>
          </a:p>
          <a:p>
            <a:pPr algn="just"/>
            <a:r>
              <a:rPr lang="bg-BG" dirty="0" smtClean="0">
                <a:solidFill>
                  <a:srgbClr val="3570A5"/>
                </a:solidFill>
              </a:rPr>
              <a:t>за да се </a:t>
            </a:r>
            <a:r>
              <a:rPr lang="bg-BG" dirty="0">
                <a:solidFill>
                  <a:srgbClr val="3570A5"/>
                </a:solidFill>
              </a:rPr>
              <a:t>проверят изведените от Wilkinson et al. (2015, 2020) вектори насочващи към централната част на рудното </a:t>
            </a:r>
            <a:endParaRPr lang="bg-BG" dirty="0" smtClean="0">
              <a:solidFill>
                <a:srgbClr val="3570A5"/>
              </a:solidFill>
            </a:endParaRPr>
          </a:p>
          <a:p>
            <a:pPr algn="just"/>
            <a:r>
              <a:rPr lang="bg-BG" dirty="0">
                <a:solidFill>
                  <a:srgbClr val="3570A5"/>
                </a:solidFill>
              </a:rPr>
              <a:t>т</a:t>
            </a:r>
            <a:r>
              <a:rPr lang="bg-BG" dirty="0" smtClean="0">
                <a:solidFill>
                  <a:srgbClr val="3570A5"/>
                </a:solidFill>
              </a:rPr>
              <a:t>яло в </a:t>
            </a:r>
            <a:r>
              <a:rPr lang="bg-BG" dirty="0">
                <a:solidFill>
                  <a:srgbClr val="3570A5"/>
                </a:solidFill>
              </a:rPr>
              <a:t>магматично-хидротермалната </a:t>
            </a:r>
            <a:r>
              <a:rPr lang="bg-BG" dirty="0" smtClean="0">
                <a:solidFill>
                  <a:srgbClr val="3570A5"/>
                </a:solidFill>
              </a:rPr>
              <a:t>система. </a:t>
            </a:r>
            <a:r>
              <a:rPr lang="bg-BG" dirty="0">
                <a:solidFill>
                  <a:srgbClr val="3570A5"/>
                </a:solidFill>
              </a:rPr>
              <a:t>С отдалечаване от центъра на системата се очаква намаляване </a:t>
            </a:r>
            <a:endParaRPr lang="bg-BG" dirty="0" smtClean="0">
              <a:solidFill>
                <a:srgbClr val="3570A5"/>
              </a:solidFill>
            </a:endParaRPr>
          </a:p>
          <a:p>
            <a:pPr algn="just"/>
            <a:r>
              <a:rPr lang="bg-BG" dirty="0" smtClean="0">
                <a:solidFill>
                  <a:srgbClr val="3570A5"/>
                </a:solidFill>
              </a:rPr>
              <a:t>съдържанията </a:t>
            </a:r>
            <a:r>
              <a:rPr lang="bg-BG" dirty="0">
                <a:solidFill>
                  <a:srgbClr val="3570A5"/>
                </a:solidFill>
              </a:rPr>
              <a:t>на титана и увеличаване тези на </a:t>
            </a:r>
            <a:r>
              <a:rPr lang="bg-BG" dirty="0" smtClean="0">
                <a:solidFill>
                  <a:srgbClr val="3570A5"/>
                </a:solidFill>
              </a:rPr>
              <a:t>стронция. </a:t>
            </a:r>
          </a:p>
        </p:txBody>
      </p:sp>
    </p:spTree>
    <p:extLst>
      <p:ext uri="{BB962C8B-B14F-4D97-AF65-F5344CB8AC3E}">
        <p14:creationId xmlns:p14="http://schemas.microsoft.com/office/powerpoint/2010/main" val="2199701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34536" y="105020"/>
            <a:ext cx="7930248" cy="461665"/>
          </a:xfrm>
          <a:prstGeom prst="rect">
            <a:avLst/>
          </a:prstGeom>
          <a:noFill/>
        </p:spPr>
        <p:txBody>
          <a:bodyPr wrap="none" rtlCol="0">
            <a:spAutoFit/>
          </a:bodyPr>
          <a:lstStyle/>
          <a:p>
            <a:r>
              <a:rPr lang="ru-RU" sz="2400" b="1" dirty="0" smtClean="0">
                <a:solidFill>
                  <a:srgbClr val="5D8646"/>
                </a:solidFill>
                <a:effectLst>
                  <a:outerShdw blurRad="38100" dist="38100" dir="2700000" algn="tl">
                    <a:srgbClr val="000000">
                      <a:alpha val="43137"/>
                    </a:srgbClr>
                  </a:outerShdw>
                </a:effectLst>
              </a:rPr>
              <a:t>Геохимични </a:t>
            </a:r>
            <a:r>
              <a:rPr lang="ru-RU" sz="2400" b="1" dirty="0">
                <a:solidFill>
                  <a:srgbClr val="5D8646"/>
                </a:solidFill>
                <a:effectLst>
                  <a:outerShdw blurRad="38100" dist="38100" dir="2700000" algn="tl">
                    <a:srgbClr val="000000">
                      <a:alpha val="43137"/>
                    </a:srgbClr>
                  </a:outerShdw>
                </a:effectLst>
              </a:rPr>
              <a:t>характеристики на променителни минерали </a:t>
            </a:r>
            <a:endParaRPr lang="en-US" sz="2400" dirty="0">
              <a:solidFill>
                <a:srgbClr val="5D8646"/>
              </a:solidFill>
            </a:endParaRPr>
          </a:p>
        </p:txBody>
      </p:sp>
      <p:grpSp>
        <p:nvGrpSpPr>
          <p:cNvPr id="12" name="Group 11"/>
          <p:cNvGrpSpPr/>
          <p:nvPr/>
        </p:nvGrpSpPr>
        <p:grpSpPr>
          <a:xfrm>
            <a:off x="354913" y="636769"/>
            <a:ext cx="11520000" cy="65541"/>
            <a:chOff x="1005154" y="1796003"/>
            <a:chExt cx="10274236" cy="65541"/>
          </a:xfrm>
        </p:grpSpPr>
        <p:sp>
          <p:nvSpPr>
            <p:cNvPr id="13" name="Rectangle 12"/>
            <p:cNvSpPr/>
            <p:nvPr/>
          </p:nvSpPr>
          <p:spPr>
            <a:xfrm>
              <a:off x="7166645" y="1796881"/>
              <a:ext cx="2052000" cy="64663"/>
            </a:xfrm>
            <a:prstGeom prst="rect">
              <a:avLst/>
            </a:prstGeom>
            <a:solidFill>
              <a:srgbClr val="C73312"/>
            </a:solidFill>
            <a:ln>
              <a:solidFill>
                <a:srgbClr val="C733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 name="Rectangle 13"/>
            <p:cNvSpPr/>
            <p:nvPr/>
          </p:nvSpPr>
          <p:spPr>
            <a:xfrm>
              <a:off x="1005154" y="1796003"/>
              <a:ext cx="2052000" cy="64663"/>
            </a:xfrm>
            <a:prstGeom prst="rect">
              <a:avLst/>
            </a:prstGeom>
            <a:solidFill>
              <a:srgbClr val="5D8646"/>
            </a:solidFill>
            <a:ln>
              <a:solidFill>
                <a:srgbClr val="5D8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Rectangle 14"/>
            <p:cNvSpPr/>
            <p:nvPr/>
          </p:nvSpPr>
          <p:spPr>
            <a:xfrm>
              <a:off x="9227390" y="1796003"/>
              <a:ext cx="2052000" cy="64663"/>
            </a:xfrm>
            <a:prstGeom prst="rect">
              <a:avLst/>
            </a:prstGeom>
            <a:solidFill>
              <a:srgbClr val="357087"/>
            </a:solidFill>
            <a:ln w="12700">
              <a:solidFill>
                <a:srgbClr val="357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6" name="Rectangle 15"/>
            <p:cNvSpPr/>
            <p:nvPr/>
          </p:nvSpPr>
          <p:spPr>
            <a:xfrm>
              <a:off x="5102646" y="1796003"/>
              <a:ext cx="2052000" cy="64663"/>
            </a:xfrm>
            <a:prstGeom prst="rect">
              <a:avLst/>
            </a:prstGeom>
            <a:solidFill>
              <a:srgbClr val="E0A929"/>
            </a:solidFill>
            <a:ln>
              <a:solidFill>
                <a:srgbClr val="E0A9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Rectangle 16"/>
            <p:cNvSpPr/>
            <p:nvPr/>
          </p:nvSpPr>
          <p:spPr>
            <a:xfrm>
              <a:off x="3053900" y="1796881"/>
              <a:ext cx="2052000" cy="64663"/>
            </a:xfrm>
            <a:prstGeom prst="rect">
              <a:avLst/>
            </a:prstGeom>
            <a:solidFill>
              <a:srgbClr val="C73312"/>
            </a:solidFill>
            <a:ln w="12700">
              <a:solidFill>
                <a:srgbClr val="C733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A8584"/>
                </a:solidFill>
              </a:endParaRPr>
            </a:p>
          </p:txBody>
        </p:sp>
      </p:grpSp>
      <p:sp>
        <p:nvSpPr>
          <p:cNvPr id="20" name="Title 1"/>
          <p:cNvSpPr txBox="1">
            <a:spLocks/>
          </p:cNvSpPr>
          <p:nvPr/>
        </p:nvSpPr>
        <p:spPr>
          <a:xfrm>
            <a:off x="1" y="6444048"/>
            <a:ext cx="12219682" cy="436179"/>
          </a:xfrm>
          <a:prstGeom prst="rect">
            <a:avLst/>
          </a:prstGeom>
          <a:solidFill>
            <a:srgbClr val="357087"/>
          </a:solidFill>
          <a:effectLst>
            <a:innerShdw blurRad="63500" dist="50800" dir="2700000">
              <a:schemeClr val="bg2">
                <a:lumMod val="50000"/>
                <a:alpha val="50000"/>
              </a:schemeClr>
            </a:innerShdw>
          </a:effectLst>
        </p:spPr>
        <p:txBody>
          <a:bodyPr anchor="ctr">
            <a:normAutofit fontScale="97500"/>
          </a:bodyPr>
          <a:lstStyle/>
          <a:p>
            <a:pPr algn="ctr">
              <a:defRPr/>
            </a:pPr>
            <a:endParaRPr lang="en-US" sz="1600" dirty="0">
              <a:solidFill>
                <a:schemeClr val="bg1"/>
              </a:solidFill>
              <a:effectLst>
                <a:outerShdw blurRad="38100" dist="38100" dir="2700000" algn="tl">
                  <a:srgbClr val="000000">
                    <a:alpha val="43137"/>
                  </a:srgbClr>
                </a:outerShdw>
              </a:effectLst>
              <a:latin typeface="Helvetica" pitchFamily="34" charset="0"/>
              <a:ea typeface="ＭＳ Ｐゴシック" charset="0"/>
              <a:cs typeface="Helvetica" pitchFamily="34" charset="0"/>
            </a:endParaRPr>
          </a:p>
        </p:txBody>
      </p:sp>
      <p:pic>
        <p:nvPicPr>
          <p:cNvPr id="21" name="Picture 20" descr="eu_FLAG.JPG">
            <a:extLst>
              <a:ext uri="{FF2B5EF4-FFF2-40B4-BE49-F238E27FC236}">
                <a16:creationId xmlns="" xmlns:a16="http://schemas.microsoft.com/office/drawing/2014/main" id="{48B26FDF-EF47-10AC-33F5-90481E46FDAC}"/>
              </a:ext>
            </a:extLst>
          </p:cNvPr>
          <p:cNvPicPr>
            <a:picLocks noChangeAspect="1"/>
          </p:cNvPicPr>
          <p:nvPr/>
        </p:nvPicPr>
        <p:blipFill>
          <a:blip r:embed="rId2" cstate="print"/>
          <a:srcRect/>
          <a:stretch>
            <a:fillRect/>
          </a:stretch>
        </p:blipFill>
        <p:spPr bwMode="auto">
          <a:xfrm>
            <a:off x="8518714" y="196876"/>
            <a:ext cx="454343" cy="311468"/>
          </a:xfrm>
          <a:prstGeom prst="rect">
            <a:avLst/>
          </a:prstGeom>
          <a:noFill/>
          <a:ln w="9525">
            <a:noFill/>
            <a:miter lim="800000"/>
            <a:headEnd/>
            <a:tailEnd/>
          </a:ln>
        </p:spPr>
      </p:pic>
      <p:sp>
        <p:nvSpPr>
          <p:cNvPr id="22" name="TextBox 21">
            <a:extLst>
              <a:ext uri="{FF2B5EF4-FFF2-40B4-BE49-F238E27FC236}">
                <a16:creationId xmlns="" xmlns:a16="http://schemas.microsoft.com/office/drawing/2014/main" id="{F6B5927D-74BB-A79F-B9E0-BB7E46B223A9}"/>
              </a:ext>
            </a:extLst>
          </p:cNvPr>
          <p:cNvSpPr txBox="1"/>
          <p:nvPr/>
        </p:nvSpPr>
        <p:spPr>
          <a:xfrm>
            <a:off x="8969340" y="105021"/>
            <a:ext cx="3021756" cy="461665"/>
          </a:xfrm>
          <a:prstGeom prst="rect">
            <a:avLst/>
          </a:prstGeom>
          <a:noFill/>
        </p:spPr>
        <p:txBody>
          <a:bodyPr wrap="square" rtlCol="0">
            <a:spAutoFit/>
          </a:bodyPr>
          <a:lstStyle/>
          <a:p>
            <a:r>
              <a:rPr lang="en-GB" sz="1200" dirty="0" err="1" smtClean="0">
                <a:solidFill>
                  <a:srgbClr val="357087"/>
                </a:solidFill>
              </a:rPr>
              <a:t>REXPro</a:t>
            </a:r>
            <a:r>
              <a:rPr lang="en-GB" sz="1200" dirty="0" smtClean="0">
                <a:solidFill>
                  <a:srgbClr val="357087"/>
                </a:solidFill>
              </a:rPr>
              <a:t>: Project funded by </a:t>
            </a:r>
            <a:r>
              <a:rPr lang="en-US" sz="1200" dirty="0" err="1" smtClean="0">
                <a:solidFill>
                  <a:srgbClr val="357087"/>
                </a:solidFill>
              </a:rPr>
              <a:t>NextGenerationEU</a:t>
            </a:r>
            <a:r>
              <a:rPr lang="bg-BG" sz="1200" dirty="0" smtClean="0">
                <a:solidFill>
                  <a:srgbClr val="357087"/>
                </a:solidFill>
              </a:rPr>
              <a:t> </a:t>
            </a:r>
          </a:p>
          <a:p>
            <a:r>
              <a:rPr lang="ru-RU" sz="1200" dirty="0" smtClean="0">
                <a:solidFill>
                  <a:srgbClr val="357087"/>
                </a:solidFill>
              </a:rPr>
              <a:t>договор ПВУ-11 (BG-RRP-2.011-0040-C01)</a:t>
            </a:r>
            <a:endParaRPr lang="en-GB" sz="1200" dirty="0">
              <a:solidFill>
                <a:srgbClr val="357087"/>
              </a:solidFill>
            </a:endParaRPr>
          </a:p>
        </p:txBody>
      </p:sp>
      <p:sp>
        <p:nvSpPr>
          <p:cNvPr id="23" name="TextBox 22"/>
          <p:cNvSpPr txBox="1"/>
          <p:nvPr/>
        </p:nvSpPr>
        <p:spPr>
          <a:xfrm>
            <a:off x="1749441" y="6492860"/>
            <a:ext cx="8424936" cy="338554"/>
          </a:xfrm>
          <a:prstGeom prst="rect">
            <a:avLst/>
          </a:prstGeom>
          <a:noFill/>
        </p:spPr>
        <p:txBody>
          <a:bodyPr wrap="square" rtlCol="0">
            <a:spAutoFit/>
          </a:bodyPr>
          <a:lstStyle/>
          <a:p>
            <a:pPr algn="ctr" eaLnBrk="0" fontAlgn="base" hangingPunct="0"/>
            <a:r>
              <a:rPr lang="ru-RU" sz="1600" b="1" dirty="0">
                <a:solidFill>
                  <a:schemeClr val="bg1"/>
                </a:solidFill>
                <a:effectLst>
                  <a:outerShdw blurRad="38100" dist="38100" dir="2700000" algn="tl">
                    <a:srgbClr val="000000">
                      <a:alpha val="43137"/>
                    </a:srgbClr>
                  </a:outerShdw>
                </a:effectLst>
              </a:rPr>
              <a:t>МИНЕРАЛНИТЕ РЕСУРСИ И УСТОЙЧИВОТО РАЗВИТИЕ</a:t>
            </a:r>
            <a:r>
              <a:rPr lang="en-US" sz="1600" b="1" dirty="0">
                <a:solidFill>
                  <a:schemeClr val="bg1"/>
                </a:solidFill>
                <a:effectLst>
                  <a:outerShdw blurRad="38100" dist="38100" dir="2700000" algn="tl">
                    <a:srgbClr val="000000">
                      <a:alpha val="43137"/>
                    </a:srgbClr>
                  </a:outerShdw>
                </a:effectLst>
              </a:rPr>
              <a:t>, </a:t>
            </a:r>
            <a:r>
              <a:rPr lang="bg-BG" sz="1600" b="1" dirty="0">
                <a:solidFill>
                  <a:schemeClr val="bg1"/>
                </a:solidFill>
                <a:effectLst>
                  <a:outerShdw blurRad="38100" dist="38100" dir="2700000" algn="tl">
                    <a:srgbClr val="000000">
                      <a:alpha val="43137"/>
                    </a:srgbClr>
                  </a:outerShdw>
                </a:effectLst>
              </a:rPr>
              <a:t>20.11.</a:t>
            </a:r>
            <a:r>
              <a:rPr lang="en-US" sz="1600" b="1" dirty="0">
                <a:solidFill>
                  <a:schemeClr val="bg1"/>
                </a:solidFill>
                <a:effectLst>
                  <a:outerShdw blurRad="38100" dist="38100" dir="2700000" algn="tl">
                    <a:srgbClr val="000000">
                      <a:alpha val="43137"/>
                    </a:srgbClr>
                  </a:outerShdw>
                </a:effectLst>
              </a:rPr>
              <a:t>202</a:t>
            </a:r>
            <a:r>
              <a:rPr lang="bg-BG" sz="1600" b="1" dirty="0">
                <a:solidFill>
                  <a:schemeClr val="bg1"/>
                </a:solidFill>
                <a:effectLst>
                  <a:outerShdw blurRad="38100" dist="38100" dir="2700000" algn="tl">
                    <a:srgbClr val="000000">
                      <a:alpha val="43137"/>
                    </a:srgbClr>
                  </a:outerShdw>
                </a:effectLst>
              </a:rPr>
              <a:t>5, София</a:t>
            </a:r>
            <a:endParaRPr lang="de-DE" sz="1600" b="1" dirty="0">
              <a:solidFill>
                <a:schemeClr val="bg1"/>
              </a:solidFill>
              <a:effectLst>
                <a:outerShdw blurRad="38100" dist="38100" dir="2700000" algn="tl">
                  <a:srgbClr val="000000">
                    <a:alpha val="43137"/>
                  </a:srgbClr>
                </a:outerShdw>
              </a:effectLst>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188000"/>
            <a:ext cx="3597319" cy="2160000"/>
          </a:xfrm>
          <a:prstGeom prst="rect">
            <a:avLst/>
          </a:prstGeom>
          <a:noFill/>
          <a:ln>
            <a:noFill/>
          </a:ln>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0000" y="1188000"/>
            <a:ext cx="3597319" cy="2160000"/>
          </a:xfrm>
          <a:prstGeom prst="rect">
            <a:avLst/>
          </a:prstGeom>
          <a:noFill/>
          <a:ln>
            <a:noFill/>
          </a:ln>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3456000"/>
            <a:ext cx="3598660" cy="2160000"/>
          </a:xfrm>
          <a:prstGeom prst="rect">
            <a:avLst/>
          </a:prstGeom>
          <a:noFill/>
          <a:ln>
            <a:noFill/>
          </a:ln>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80000" y="3456000"/>
            <a:ext cx="3597319" cy="2160000"/>
          </a:xfrm>
          <a:prstGeom prst="rect">
            <a:avLst/>
          </a:prstGeom>
          <a:noFill/>
          <a:ln>
            <a:noFill/>
          </a:ln>
        </p:spPr>
      </p:pic>
      <p:sp>
        <p:nvSpPr>
          <p:cNvPr id="3" name="Rectangle 2"/>
          <p:cNvSpPr/>
          <p:nvPr/>
        </p:nvSpPr>
        <p:spPr>
          <a:xfrm>
            <a:off x="1866358" y="5749884"/>
            <a:ext cx="8486967" cy="461665"/>
          </a:xfrm>
          <a:prstGeom prst="rect">
            <a:avLst/>
          </a:prstGeom>
        </p:spPr>
        <p:txBody>
          <a:bodyPr wrap="square">
            <a:spAutoFit/>
          </a:bodyPr>
          <a:lstStyle/>
          <a:p>
            <a:r>
              <a:rPr lang="bg-BG" sz="2400" dirty="0">
                <a:solidFill>
                  <a:srgbClr val="3570A5"/>
                </a:solidFill>
              </a:rPr>
              <a:t>Диаграми V/Nb, Mo/Nb, W/Nb иTa/Nb за рутили от н-ще Асарел</a:t>
            </a: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4913" y="1850484"/>
            <a:ext cx="3958025" cy="3096000"/>
          </a:xfrm>
          <a:prstGeom prst="rect">
            <a:avLst/>
          </a:prstGeom>
        </p:spPr>
      </p:pic>
      <p:sp>
        <p:nvSpPr>
          <p:cNvPr id="2" name="Rectangle 1"/>
          <p:cNvSpPr/>
          <p:nvPr/>
        </p:nvSpPr>
        <p:spPr>
          <a:xfrm>
            <a:off x="2664000" y="4166668"/>
            <a:ext cx="569387"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Rut</a:t>
            </a:r>
            <a:endParaRPr lang="bg-BG" b="1" dirty="0">
              <a:latin typeface="Arial" panose="020B0604020202020204" pitchFamily="34" charset="0"/>
              <a:cs typeface="Arial" panose="020B0604020202020204" pitchFamily="34" charset="0"/>
            </a:endParaRPr>
          </a:p>
        </p:txBody>
      </p:sp>
      <p:sp>
        <p:nvSpPr>
          <p:cNvPr id="4" name="Rectangle 3"/>
          <p:cNvSpPr/>
          <p:nvPr/>
        </p:nvSpPr>
        <p:spPr>
          <a:xfrm>
            <a:off x="2053672" y="3059668"/>
            <a:ext cx="556563" cy="369332"/>
          </a:xfrm>
          <a:prstGeom prst="rect">
            <a:avLst/>
          </a:prstGeom>
        </p:spPr>
        <p:txBody>
          <a:bodyPr wrap="none">
            <a:spAutoFit/>
          </a:bodyPr>
          <a:lstStyle/>
          <a:p>
            <a:r>
              <a:rPr lang="en-US" b="1" dirty="0" err="1">
                <a:solidFill>
                  <a:schemeClr val="bg1"/>
                </a:solidFill>
                <a:latin typeface="Arial" panose="020B0604020202020204" pitchFamily="34" charset="0"/>
                <a:cs typeface="Arial" panose="020B0604020202020204" pitchFamily="34" charset="0"/>
              </a:rPr>
              <a:t>Ser</a:t>
            </a:r>
            <a:endParaRPr lang="bg-BG" b="1"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354913" y="3457404"/>
            <a:ext cx="556563" cy="369332"/>
          </a:xfrm>
          <a:prstGeom prst="rect">
            <a:avLst/>
          </a:prstGeom>
        </p:spPr>
        <p:txBody>
          <a:bodyPr wrap="none">
            <a:spAutoFit/>
          </a:bodyPr>
          <a:lstStyle/>
          <a:p>
            <a:r>
              <a:rPr lang="en-US" b="1" dirty="0" err="1">
                <a:solidFill>
                  <a:schemeClr val="bg1"/>
                </a:solidFill>
                <a:latin typeface="Arial" panose="020B0604020202020204" pitchFamily="34" charset="0"/>
                <a:cs typeface="Arial" panose="020B0604020202020204" pitchFamily="34" charset="0"/>
              </a:rPr>
              <a:t>Qtz</a:t>
            </a:r>
            <a:endParaRPr lang="bg-BG"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2370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 y="122368"/>
            <a:ext cx="8559074" cy="461665"/>
          </a:xfrm>
          <a:prstGeom prst="rect">
            <a:avLst/>
          </a:prstGeom>
          <a:noFill/>
        </p:spPr>
        <p:txBody>
          <a:bodyPr wrap="none" rtlCol="0">
            <a:spAutoFit/>
          </a:bodyPr>
          <a:lstStyle/>
          <a:p>
            <a:r>
              <a:rPr lang="ru-RU" sz="2400" b="1" dirty="0">
                <a:solidFill>
                  <a:srgbClr val="5D8646"/>
                </a:solidFill>
              </a:rPr>
              <a:t>Елементи-следи в циркони от зони с хидротермални промени</a:t>
            </a:r>
            <a:endParaRPr lang="en-US" sz="2400" b="1" dirty="0">
              <a:solidFill>
                <a:srgbClr val="5D8646"/>
              </a:solidFill>
            </a:endParaRPr>
          </a:p>
        </p:txBody>
      </p:sp>
      <p:grpSp>
        <p:nvGrpSpPr>
          <p:cNvPr id="12" name="Group 11"/>
          <p:cNvGrpSpPr/>
          <p:nvPr/>
        </p:nvGrpSpPr>
        <p:grpSpPr>
          <a:xfrm>
            <a:off x="354913" y="636769"/>
            <a:ext cx="11520000" cy="65541"/>
            <a:chOff x="1005154" y="1796003"/>
            <a:chExt cx="10274236" cy="65541"/>
          </a:xfrm>
        </p:grpSpPr>
        <p:sp>
          <p:nvSpPr>
            <p:cNvPr id="13" name="Rectangle 12"/>
            <p:cNvSpPr/>
            <p:nvPr/>
          </p:nvSpPr>
          <p:spPr>
            <a:xfrm>
              <a:off x="7166645" y="1796881"/>
              <a:ext cx="2052000" cy="64663"/>
            </a:xfrm>
            <a:prstGeom prst="rect">
              <a:avLst/>
            </a:prstGeom>
            <a:solidFill>
              <a:srgbClr val="C73312"/>
            </a:solidFill>
            <a:ln>
              <a:solidFill>
                <a:srgbClr val="C733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 name="Rectangle 13"/>
            <p:cNvSpPr/>
            <p:nvPr/>
          </p:nvSpPr>
          <p:spPr>
            <a:xfrm>
              <a:off x="1005154" y="1796003"/>
              <a:ext cx="2052000" cy="64663"/>
            </a:xfrm>
            <a:prstGeom prst="rect">
              <a:avLst/>
            </a:prstGeom>
            <a:solidFill>
              <a:srgbClr val="5D8646"/>
            </a:solidFill>
            <a:ln>
              <a:solidFill>
                <a:srgbClr val="5D8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Rectangle 14"/>
            <p:cNvSpPr/>
            <p:nvPr/>
          </p:nvSpPr>
          <p:spPr>
            <a:xfrm>
              <a:off x="9227390" y="1796003"/>
              <a:ext cx="2052000" cy="64663"/>
            </a:xfrm>
            <a:prstGeom prst="rect">
              <a:avLst/>
            </a:prstGeom>
            <a:solidFill>
              <a:srgbClr val="357087"/>
            </a:solidFill>
            <a:ln w="12700">
              <a:solidFill>
                <a:srgbClr val="357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6" name="Rectangle 15"/>
            <p:cNvSpPr/>
            <p:nvPr/>
          </p:nvSpPr>
          <p:spPr>
            <a:xfrm>
              <a:off x="5102646" y="1796003"/>
              <a:ext cx="2052000" cy="64663"/>
            </a:xfrm>
            <a:prstGeom prst="rect">
              <a:avLst/>
            </a:prstGeom>
            <a:solidFill>
              <a:srgbClr val="E0A929"/>
            </a:solidFill>
            <a:ln>
              <a:solidFill>
                <a:srgbClr val="E0A9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Rectangle 16"/>
            <p:cNvSpPr/>
            <p:nvPr/>
          </p:nvSpPr>
          <p:spPr>
            <a:xfrm>
              <a:off x="3053900" y="1796881"/>
              <a:ext cx="2052000" cy="64663"/>
            </a:xfrm>
            <a:prstGeom prst="rect">
              <a:avLst/>
            </a:prstGeom>
            <a:solidFill>
              <a:srgbClr val="C73312"/>
            </a:solidFill>
            <a:ln w="12700">
              <a:solidFill>
                <a:srgbClr val="C733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A8584"/>
                </a:solidFill>
              </a:endParaRPr>
            </a:p>
          </p:txBody>
        </p:sp>
      </p:grpSp>
      <p:sp>
        <p:nvSpPr>
          <p:cNvPr id="20" name="Title 1"/>
          <p:cNvSpPr txBox="1">
            <a:spLocks/>
          </p:cNvSpPr>
          <p:nvPr/>
        </p:nvSpPr>
        <p:spPr>
          <a:xfrm>
            <a:off x="1" y="6444048"/>
            <a:ext cx="12219682" cy="436179"/>
          </a:xfrm>
          <a:prstGeom prst="rect">
            <a:avLst/>
          </a:prstGeom>
          <a:solidFill>
            <a:srgbClr val="357087"/>
          </a:solidFill>
          <a:effectLst>
            <a:innerShdw blurRad="63500" dist="50800" dir="2700000">
              <a:schemeClr val="bg2">
                <a:lumMod val="50000"/>
                <a:alpha val="50000"/>
              </a:schemeClr>
            </a:innerShdw>
          </a:effectLst>
        </p:spPr>
        <p:txBody>
          <a:bodyPr anchor="ctr">
            <a:normAutofit fontScale="97500"/>
          </a:bodyPr>
          <a:lstStyle/>
          <a:p>
            <a:pPr algn="ctr">
              <a:defRPr/>
            </a:pPr>
            <a:endParaRPr lang="en-US" sz="1600" dirty="0">
              <a:solidFill>
                <a:schemeClr val="bg1"/>
              </a:solidFill>
              <a:effectLst>
                <a:outerShdw blurRad="38100" dist="38100" dir="2700000" algn="tl">
                  <a:srgbClr val="000000">
                    <a:alpha val="43137"/>
                  </a:srgbClr>
                </a:outerShdw>
              </a:effectLst>
              <a:latin typeface="Helvetica" pitchFamily="34" charset="0"/>
              <a:ea typeface="ＭＳ Ｐゴシック" charset="0"/>
              <a:cs typeface="Helvetica" pitchFamily="34" charset="0"/>
            </a:endParaRPr>
          </a:p>
        </p:txBody>
      </p:sp>
      <p:pic>
        <p:nvPicPr>
          <p:cNvPr id="21" name="Picture 20" descr="eu_FLAG.JPG">
            <a:extLst>
              <a:ext uri="{FF2B5EF4-FFF2-40B4-BE49-F238E27FC236}">
                <a16:creationId xmlns="" xmlns:a16="http://schemas.microsoft.com/office/drawing/2014/main" id="{48B26FDF-EF47-10AC-33F5-90481E46FDAC}"/>
              </a:ext>
            </a:extLst>
          </p:cNvPr>
          <p:cNvPicPr>
            <a:picLocks noChangeAspect="1"/>
          </p:cNvPicPr>
          <p:nvPr/>
        </p:nvPicPr>
        <p:blipFill>
          <a:blip r:embed="rId2" cstate="print"/>
          <a:srcRect/>
          <a:stretch>
            <a:fillRect/>
          </a:stretch>
        </p:blipFill>
        <p:spPr bwMode="auto">
          <a:xfrm>
            <a:off x="8518714" y="196876"/>
            <a:ext cx="454343" cy="311468"/>
          </a:xfrm>
          <a:prstGeom prst="rect">
            <a:avLst/>
          </a:prstGeom>
          <a:noFill/>
          <a:ln w="9525">
            <a:noFill/>
            <a:miter lim="800000"/>
            <a:headEnd/>
            <a:tailEnd/>
          </a:ln>
        </p:spPr>
      </p:pic>
      <p:sp>
        <p:nvSpPr>
          <p:cNvPr id="22" name="TextBox 21">
            <a:extLst>
              <a:ext uri="{FF2B5EF4-FFF2-40B4-BE49-F238E27FC236}">
                <a16:creationId xmlns="" xmlns:a16="http://schemas.microsoft.com/office/drawing/2014/main" id="{F6B5927D-74BB-A79F-B9E0-BB7E46B223A9}"/>
              </a:ext>
            </a:extLst>
          </p:cNvPr>
          <p:cNvSpPr txBox="1"/>
          <p:nvPr/>
        </p:nvSpPr>
        <p:spPr>
          <a:xfrm>
            <a:off x="8969340" y="105021"/>
            <a:ext cx="3021756" cy="461665"/>
          </a:xfrm>
          <a:prstGeom prst="rect">
            <a:avLst/>
          </a:prstGeom>
          <a:noFill/>
        </p:spPr>
        <p:txBody>
          <a:bodyPr wrap="square" rtlCol="0">
            <a:spAutoFit/>
          </a:bodyPr>
          <a:lstStyle/>
          <a:p>
            <a:r>
              <a:rPr lang="en-GB" sz="1200" dirty="0" err="1" smtClean="0">
                <a:solidFill>
                  <a:srgbClr val="357087"/>
                </a:solidFill>
              </a:rPr>
              <a:t>REXPro</a:t>
            </a:r>
            <a:r>
              <a:rPr lang="en-GB" sz="1200" dirty="0" smtClean="0">
                <a:solidFill>
                  <a:srgbClr val="357087"/>
                </a:solidFill>
              </a:rPr>
              <a:t>: Project funded by </a:t>
            </a:r>
            <a:r>
              <a:rPr lang="en-US" sz="1200" dirty="0" err="1" smtClean="0">
                <a:solidFill>
                  <a:srgbClr val="357087"/>
                </a:solidFill>
              </a:rPr>
              <a:t>NextGenerationEU</a:t>
            </a:r>
            <a:r>
              <a:rPr lang="bg-BG" sz="1200" dirty="0" smtClean="0">
                <a:solidFill>
                  <a:srgbClr val="357087"/>
                </a:solidFill>
              </a:rPr>
              <a:t> </a:t>
            </a:r>
          </a:p>
          <a:p>
            <a:r>
              <a:rPr lang="ru-RU" sz="1200" dirty="0" smtClean="0">
                <a:solidFill>
                  <a:srgbClr val="357087"/>
                </a:solidFill>
              </a:rPr>
              <a:t>договор ПВУ-11 (BG-RRP-2.011-0040-C01)</a:t>
            </a:r>
            <a:endParaRPr lang="en-GB" sz="1200" dirty="0">
              <a:solidFill>
                <a:srgbClr val="357087"/>
              </a:solidFill>
            </a:endParaRPr>
          </a:p>
        </p:txBody>
      </p:sp>
      <p:sp>
        <p:nvSpPr>
          <p:cNvPr id="23" name="TextBox 22"/>
          <p:cNvSpPr txBox="1"/>
          <p:nvPr/>
        </p:nvSpPr>
        <p:spPr>
          <a:xfrm>
            <a:off x="1749441" y="6492860"/>
            <a:ext cx="8424936" cy="338554"/>
          </a:xfrm>
          <a:prstGeom prst="rect">
            <a:avLst/>
          </a:prstGeom>
          <a:noFill/>
        </p:spPr>
        <p:txBody>
          <a:bodyPr wrap="square" rtlCol="0">
            <a:spAutoFit/>
          </a:bodyPr>
          <a:lstStyle/>
          <a:p>
            <a:pPr algn="ctr" eaLnBrk="0" fontAlgn="base" hangingPunct="0"/>
            <a:r>
              <a:rPr lang="ru-RU" sz="1600" b="1" dirty="0">
                <a:solidFill>
                  <a:schemeClr val="bg1"/>
                </a:solidFill>
                <a:effectLst>
                  <a:outerShdw blurRad="38100" dist="38100" dir="2700000" algn="tl">
                    <a:srgbClr val="000000">
                      <a:alpha val="43137"/>
                    </a:srgbClr>
                  </a:outerShdw>
                </a:effectLst>
              </a:rPr>
              <a:t>МИНЕРАЛНИТЕ РЕСУРСИ И УСТОЙЧИВОТО РАЗВИТИЕ</a:t>
            </a:r>
            <a:r>
              <a:rPr lang="en-US" sz="1600" b="1" dirty="0">
                <a:solidFill>
                  <a:schemeClr val="bg1"/>
                </a:solidFill>
                <a:effectLst>
                  <a:outerShdw blurRad="38100" dist="38100" dir="2700000" algn="tl">
                    <a:srgbClr val="000000">
                      <a:alpha val="43137"/>
                    </a:srgbClr>
                  </a:outerShdw>
                </a:effectLst>
              </a:rPr>
              <a:t>, </a:t>
            </a:r>
            <a:r>
              <a:rPr lang="bg-BG" sz="1600" b="1" dirty="0">
                <a:solidFill>
                  <a:schemeClr val="bg1"/>
                </a:solidFill>
                <a:effectLst>
                  <a:outerShdw blurRad="38100" dist="38100" dir="2700000" algn="tl">
                    <a:srgbClr val="000000">
                      <a:alpha val="43137"/>
                    </a:srgbClr>
                  </a:outerShdw>
                </a:effectLst>
              </a:rPr>
              <a:t>20.11.</a:t>
            </a:r>
            <a:r>
              <a:rPr lang="en-US" sz="1600" b="1" dirty="0">
                <a:solidFill>
                  <a:schemeClr val="bg1"/>
                </a:solidFill>
                <a:effectLst>
                  <a:outerShdw blurRad="38100" dist="38100" dir="2700000" algn="tl">
                    <a:srgbClr val="000000">
                      <a:alpha val="43137"/>
                    </a:srgbClr>
                  </a:outerShdw>
                </a:effectLst>
              </a:rPr>
              <a:t>202</a:t>
            </a:r>
            <a:r>
              <a:rPr lang="bg-BG" sz="1600" b="1" dirty="0">
                <a:solidFill>
                  <a:schemeClr val="bg1"/>
                </a:solidFill>
                <a:effectLst>
                  <a:outerShdw blurRad="38100" dist="38100" dir="2700000" algn="tl">
                    <a:srgbClr val="000000">
                      <a:alpha val="43137"/>
                    </a:srgbClr>
                  </a:outerShdw>
                </a:effectLst>
              </a:rPr>
              <a:t>5, София</a:t>
            </a:r>
            <a:endParaRPr lang="de-DE" sz="1600" b="1" dirty="0">
              <a:solidFill>
                <a:schemeClr val="bg1"/>
              </a:solidFill>
              <a:effectLst>
                <a:outerShdw blurRad="38100" dist="38100" dir="2700000" algn="tl">
                  <a:srgbClr val="000000">
                    <a:alpha val="43137"/>
                  </a:srgbClr>
                </a:outerShdw>
              </a:effectLs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9538" y="921668"/>
            <a:ext cx="7587932" cy="4320000"/>
          </a:xfrm>
          <a:prstGeom prst="rect">
            <a:avLst/>
          </a:prstGeom>
        </p:spPr>
      </p:pic>
      <p:sp>
        <p:nvSpPr>
          <p:cNvPr id="2" name="Rectangle 1"/>
          <p:cNvSpPr/>
          <p:nvPr/>
        </p:nvSpPr>
        <p:spPr>
          <a:xfrm>
            <a:off x="128492" y="5241668"/>
            <a:ext cx="11942285" cy="1200329"/>
          </a:xfrm>
          <a:prstGeom prst="rect">
            <a:avLst/>
          </a:prstGeom>
        </p:spPr>
        <p:txBody>
          <a:bodyPr wrap="square">
            <a:spAutoFit/>
          </a:bodyPr>
          <a:lstStyle/>
          <a:p>
            <a:r>
              <a:rPr lang="ru-RU" dirty="0">
                <a:solidFill>
                  <a:srgbClr val="3570A5"/>
                </a:solidFill>
              </a:rPr>
              <a:t>Геохимични диаграми за циркони от диоритови порфирити (Шарло дере, Челопеч) и андезити (Асарел)  с различна интензивност на наложените хидротермалните промени. А-В: Бокс-вискерови диаграми за съдържания на Ce, Sm, и Nd; Г)  Диаграма Eu/Eu* към (Ce/Nd)/</a:t>
            </a:r>
            <a:r>
              <a:rPr lang="ru-RU" dirty="0" smtClean="0">
                <a:solidFill>
                  <a:srgbClr val="3570A5"/>
                </a:solidFill>
              </a:rPr>
              <a:t>Y и  </a:t>
            </a:r>
            <a:r>
              <a:rPr lang="ru-RU" dirty="0">
                <a:solidFill>
                  <a:srgbClr val="3570A5"/>
                </a:solidFill>
              </a:rPr>
              <a:t>Д) Диаграма Eu/Eu* към </a:t>
            </a:r>
            <a:r>
              <a:rPr lang="ru-RU" dirty="0" smtClean="0">
                <a:solidFill>
                  <a:srgbClr val="3570A5"/>
                </a:solidFill>
              </a:rPr>
              <a:t>Dy/Yb с </a:t>
            </a:r>
            <a:r>
              <a:rPr lang="ru-RU" dirty="0">
                <a:solidFill>
                  <a:srgbClr val="3570A5"/>
                </a:solidFill>
              </a:rPr>
              <a:t>полета за потенциално рудоносни и нерудоносни магми; </a:t>
            </a:r>
            <a:r>
              <a:rPr lang="ru-RU" dirty="0" smtClean="0">
                <a:solidFill>
                  <a:srgbClr val="3570A5"/>
                </a:solidFill>
              </a:rPr>
              <a:t>(с пунктирна </a:t>
            </a:r>
            <a:r>
              <a:rPr lang="ru-RU" dirty="0">
                <a:solidFill>
                  <a:srgbClr val="3570A5"/>
                </a:solidFill>
              </a:rPr>
              <a:t>линия </a:t>
            </a:r>
            <a:r>
              <a:rPr lang="ru-RU" dirty="0" smtClean="0">
                <a:solidFill>
                  <a:srgbClr val="3570A5"/>
                </a:solidFill>
              </a:rPr>
              <a:t>са показани полета </a:t>
            </a:r>
            <a:r>
              <a:rPr lang="ru-RU" dirty="0">
                <a:solidFill>
                  <a:srgbClr val="3570A5"/>
                </a:solidFill>
              </a:rPr>
              <a:t>на циркони от магми в </a:t>
            </a:r>
            <a:r>
              <a:rPr lang="ru-RU" dirty="0" smtClean="0">
                <a:solidFill>
                  <a:srgbClr val="3570A5"/>
                </a:solidFill>
              </a:rPr>
              <a:t>р-на </a:t>
            </a:r>
            <a:r>
              <a:rPr lang="ru-RU" dirty="0">
                <a:solidFill>
                  <a:srgbClr val="3570A5"/>
                </a:solidFill>
              </a:rPr>
              <a:t>на Бор, </a:t>
            </a:r>
            <a:r>
              <a:rPr lang="ru-RU" dirty="0" smtClean="0">
                <a:solidFill>
                  <a:srgbClr val="3570A5"/>
                </a:solidFill>
              </a:rPr>
              <a:t>Сърбия </a:t>
            </a:r>
            <a:r>
              <a:rPr lang="ru-RU" dirty="0">
                <a:solidFill>
                  <a:srgbClr val="3570A5"/>
                </a:solidFill>
              </a:rPr>
              <a:t>по  Klimentyeva et al. (2022).</a:t>
            </a:r>
            <a:endParaRPr lang="bg-BG" dirty="0">
              <a:solidFill>
                <a:srgbClr val="3570A5"/>
              </a:solidFill>
            </a:endParaRPr>
          </a:p>
        </p:txBody>
      </p:sp>
      <p:pic>
        <p:nvPicPr>
          <p:cNvPr id="19" name="Картина 14">
            <a:extLst>
              <a:ext uri="{FF2B5EF4-FFF2-40B4-BE49-F238E27FC236}">
                <a16:creationId xmlns:a16="http://schemas.microsoft.com/office/drawing/2014/main" xmlns="" id="{82728F0D-5A54-8E5F-3474-3986F66CA3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492" y="2106304"/>
            <a:ext cx="3840000" cy="2880000"/>
          </a:xfrm>
          <a:prstGeom prst="rect">
            <a:avLst/>
          </a:prstGeom>
        </p:spPr>
      </p:pic>
    </p:spTree>
    <p:extLst>
      <p:ext uri="{BB962C8B-B14F-4D97-AF65-F5344CB8AC3E}">
        <p14:creationId xmlns:p14="http://schemas.microsoft.com/office/powerpoint/2010/main" val="1215459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08087" y="89140"/>
            <a:ext cx="3142207" cy="523220"/>
          </a:xfrm>
          <a:prstGeom prst="rect">
            <a:avLst/>
          </a:prstGeom>
          <a:noFill/>
        </p:spPr>
        <p:txBody>
          <a:bodyPr wrap="none" rtlCol="0">
            <a:spAutoFit/>
          </a:bodyPr>
          <a:lstStyle/>
          <a:p>
            <a:r>
              <a:rPr lang="ru-RU" sz="2800" b="1" dirty="0">
                <a:solidFill>
                  <a:srgbClr val="5D8646"/>
                </a:solidFill>
                <a:effectLst>
                  <a:outerShdw blurRad="38100" dist="38100" dir="2700000" algn="tl">
                    <a:srgbClr val="000000">
                      <a:alpha val="43137"/>
                    </a:srgbClr>
                  </a:outerShdw>
                </a:effectLst>
              </a:rPr>
              <a:t>Дискусия и изводи</a:t>
            </a:r>
            <a:endParaRPr lang="en-US" sz="2000" dirty="0">
              <a:solidFill>
                <a:srgbClr val="5D8646"/>
              </a:solidFill>
            </a:endParaRPr>
          </a:p>
        </p:txBody>
      </p:sp>
      <p:grpSp>
        <p:nvGrpSpPr>
          <p:cNvPr id="12" name="Group 11"/>
          <p:cNvGrpSpPr/>
          <p:nvPr/>
        </p:nvGrpSpPr>
        <p:grpSpPr>
          <a:xfrm>
            <a:off x="354913" y="636769"/>
            <a:ext cx="11520000" cy="65541"/>
            <a:chOff x="1005154" y="1796003"/>
            <a:chExt cx="10274236" cy="65541"/>
          </a:xfrm>
        </p:grpSpPr>
        <p:sp>
          <p:nvSpPr>
            <p:cNvPr id="13" name="Rectangle 12"/>
            <p:cNvSpPr/>
            <p:nvPr/>
          </p:nvSpPr>
          <p:spPr>
            <a:xfrm>
              <a:off x="7166645" y="1796881"/>
              <a:ext cx="2052000" cy="64663"/>
            </a:xfrm>
            <a:prstGeom prst="rect">
              <a:avLst/>
            </a:prstGeom>
            <a:solidFill>
              <a:srgbClr val="C73312"/>
            </a:solidFill>
            <a:ln>
              <a:solidFill>
                <a:srgbClr val="C733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 name="Rectangle 13"/>
            <p:cNvSpPr/>
            <p:nvPr/>
          </p:nvSpPr>
          <p:spPr>
            <a:xfrm>
              <a:off x="1005154" y="1796003"/>
              <a:ext cx="2052000" cy="64663"/>
            </a:xfrm>
            <a:prstGeom prst="rect">
              <a:avLst/>
            </a:prstGeom>
            <a:solidFill>
              <a:srgbClr val="5D8646"/>
            </a:solidFill>
            <a:ln>
              <a:solidFill>
                <a:srgbClr val="5D8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Rectangle 14"/>
            <p:cNvSpPr/>
            <p:nvPr/>
          </p:nvSpPr>
          <p:spPr>
            <a:xfrm>
              <a:off x="9227390" y="1796003"/>
              <a:ext cx="2052000" cy="64663"/>
            </a:xfrm>
            <a:prstGeom prst="rect">
              <a:avLst/>
            </a:prstGeom>
            <a:solidFill>
              <a:srgbClr val="357087"/>
            </a:solidFill>
            <a:ln w="12700">
              <a:solidFill>
                <a:srgbClr val="357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6" name="Rectangle 15"/>
            <p:cNvSpPr/>
            <p:nvPr/>
          </p:nvSpPr>
          <p:spPr>
            <a:xfrm>
              <a:off x="5102646" y="1796003"/>
              <a:ext cx="2052000" cy="64663"/>
            </a:xfrm>
            <a:prstGeom prst="rect">
              <a:avLst/>
            </a:prstGeom>
            <a:solidFill>
              <a:srgbClr val="E0A929"/>
            </a:solidFill>
            <a:ln>
              <a:solidFill>
                <a:srgbClr val="E0A9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Rectangle 16"/>
            <p:cNvSpPr/>
            <p:nvPr/>
          </p:nvSpPr>
          <p:spPr>
            <a:xfrm>
              <a:off x="3053900" y="1796881"/>
              <a:ext cx="2052000" cy="64663"/>
            </a:xfrm>
            <a:prstGeom prst="rect">
              <a:avLst/>
            </a:prstGeom>
            <a:solidFill>
              <a:srgbClr val="C73312"/>
            </a:solidFill>
            <a:ln w="12700">
              <a:solidFill>
                <a:srgbClr val="C733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A8584"/>
                </a:solidFill>
              </a:endParaRPr>
            </a:p>
          </p:txBody>
        </p:sp>
      </p:grpSp>
      <p:sp>
        <p:nvSpPr>
          <p:cNvPr id="20" name="Title 1"/>
          <p:cNvSpPr txBox="1">
            <a:spLocks/>
          </p:cNvSpPr>
          <p:nvPr/>
        </p:nvSpPr>
        <p:spPr>
          <a:xfrm>
            <a:off x="1" y="6444048"/>
            <a:ext cx="12219682" cy="436179"/>
          </a:xfrm>
          <a:prstGeom prst="rect">
            <a:avLst/>
          </a:prstGeom>
          <a:solidFill>
            <a:srgbClr val="357087"/>
          </a:solidFill>
          <a:effectLst>
            <a:innerShdw blurRad="63500" dist="50800" dir="2700000">
              <a:schemeClr val="bg2">
                <a:lumMod val="50000"/>
                <a:alpha val="50000"/>
              </a:schemeClr>
            </a:innerShdw>
          </a:effectLst>
        </p:spPr>
        <p:txBody>
          <a:bodyPr anchor="ctr">
            <a:normAutofit fontScale="97500"/>
          </a:bodyPr>
          <a:lstStyle/>
          <a:p>
            <a:pPr algn="ctr">
              <a:defRPr/>
            </a:pPr>
            <a:endParaRPr lang="en-US" sz="1600" dirty="0">
              <a:solidFill>
                <a:schemeClr val="bg1"/>
              </a:solidFill>
              <a:effectLst>
                <a:outerShdw blurRad="38100" dist="38100" dir="2700000" algn="tl">
                  <a:srgbClr val="000000">
                    <a:alpha val="43137"/>
                  </a:srgbClr>
                </a:outerShdw>
              </a:effectLst>
              <a:latin typeface="Helvetica" pitchFamily="34" charset="0"/>
              <a:ea typeface="ＭＳ Ｐゴシック" charset="0"/>
              <a:cs typeface="Helvetica" pitchFamily="34" charset="0"/>
            </a:endParaRPr>
          </a:p>
        </p:txBody>
      </p:sp>
      <p:pic>
        <p:nvPicPr>
          <p:cNvPr id="21" name="Picture 20" descr="eu_FLAG.JPG">
            <a:extLst>
              <a:ext uri="{FF2B5EF4-FFF2-40B4-BE49-F238E27FC236}">
                <a16:creationId xmlns="" xmlns:a16="http://schemas.microsoft.com/office/drawing/2014/main" id="{48B26FDF-EF47-10AC-33F5-90481E46FDAC}"/>
              </a:ext>
            </a:extLst>
          </p:cNvPr>
          <p:cNvPicPr>
            <a:picLocks noChangeAspect="1"/>
          </p:cNvPicPr>
          <p:nvPr/>
        </p:nvPicPr>
        <p:blipFill>
          <a:blip r:embed="rId2" cstate="print"/>
          <a:srcRect/>
          <a:stretch>
            <a:fillRect/>
          </a:stretch>
        </p:blipFill>
        <p:spPr bwMode="auto">
          <a:xfrm>
            <a:off x="8518714" y="196876"/>
            <a:ext cx="454343" cy="311468"/>
          </a:xfrm>
          <a:prstGeom prst="rect">
            <a:avLst/>
          </a:prstGeom>
          <a:noFill/>
          <a:ln w="9525">
            <a:noFill/>
            <a:miter lim="800000"/>
            <a:headEnd/>
            <a:tailEnd/>
          </a:ln>
        </p:spPr>
      </p:pic>
      <p:sp>
        <p:nvSpPr>
          <p:cNvPr id="22" name="TextBox 21">
            <a:extLst>
              <a:ext uri="{FF2B5EF4-FFF2-40B4-BE49-F238E27FC236}">
                <a16:creationId xmlns="" xmlns:a16="http://schemas.microsoft.com/office/drawing/2014/main" id="{F6B5927D-74BB-A79F-B9E0-BB7E46B223A9}"/>
              </a:ext>
            </a:extLst>
          </p:cNvPr>
          <p:cNvSpPr txBox="1"/>
          <p:nvPr/>
        </p:nvSpPr>
        <p:spPr>
          <a:xfrm>
            <a:off x="8969340" y="105021"/>
            <a:ext cx="3021756" cy="461665"/>
          </a:xfrm>
          <a:prstGeom prst="rect">
            <a:avLst/>
          </a:prstGeom>
          <a:noFill/>
        </p:spPr>
        <p:txBody>
          <a:bodyPr wrap="square" rtlCol="0">
            <a:spAutoFit/>
          </a:bodyPr>
          <a:lstStyle/>
          <a:p>
            <a:r>
              <a:rPr lang="en-GB" sz="1200" dirty="0" err="1" smtClean="0">
                <a:solidFill>
                  <a:srgbClr val="357087"/>
                </a:solidFill>
              </a:rPr>
              <a:t>REXPro</a:t>
            </a:r>
            <a:r>
              <a:rPr lang="en-GB" sz="1200" dirty="0" smtClean="0">
                <a:solidFill>
                  <a:srgbClr val="357087"/>
                </a:solidFill>
              </a:rPr>
              <a:t>: Project funded by </a:t>
            </a:r>
            <a:r>
              <a:rPr lang="en-US" sz="1200" dirty="0" err="1" smtClean="0">
                <a:solidFill>
                  <a:srgbClr val="357087"/>
                </a:solidFill>
              </a:rPr>
              <a:t>NextGenerationEU</a:t>
            </a:r>
            <a:r>
              <a:rPr lang="bg-BG" sz="1200" dirty="0" smtClean="0">
                <a:solidFill>
                  <a:srgbClr val="357087"/>
                </a:solidFill>
              </a:rPr>
              <a:t> </a:t>
            </a:r>
          </a:p>
          <a:p>
            <a:r>
              <a:rPr lang="ru-RU" sz="1200" dirty="0" smtClean="0">
                <a:solidFill>
                  <a:srgbClr val="357087"/>
                </a:solidFill>
              </a:rPr>
              <a:t>договор ПВУ-11 (BG-RRP-2.011-0040-C01)</a:t>
            </a:r>
            <a:endParaRPr lang="en-GB" sz="1200" dirty="0">
              <a:solidFill>
                <a:srgbClr val="357087"/>
              </a:solidFill>
            </a:endParaRPr>
          </a:p>
        </p:txBody>
      </p:sp>
      <p:sp>
        <p:nvSpPr>
          <p:cNvPr id="23" name="TextBox 22"/>
          <p:cNvSpPr txBox="1"/>
          <p:nvPr/>
        </p:nvSpPr>
        <p:spPr>
          <a:xfrm>
            <a:off x="1749441" y="6492860"/>
            <a:ext cx="8424936" cy="338554"/>
          </a:xfrm>
          <a:prstGeom prst="rect">
            <a:avLst/>
          </a:prstGeom>
          <a:noFill/>
        </p:spPr>
        <p:txBody>
          <a:bodyPr wrap="square" rtlCol="0">
            <a:spAutoFit/>
          </a:bodyPr>
          <a:lstStyle/>
          <a:p>
            <a:pPr algn="ctr" eaLnBrk="0" fontAlgn="base" hangingPunct="0"/>
            <a:r>
              <a:rPr lang="ru-RU" sz="1600" b="1" dirty="0">
                <a:solidFill>
                  <a:schemeClr val="bg1"/>
                </a:solidFill>
                <a:effectLst>
                  <a:outerShdw blurRad="38100" dist="38100" dir="2700000" algn="tl">
                    <a:srgbClr val="000000">
                      <a:alpha val="43137"/>
                    </a:srgbClr>
                  </a:outerShdw>
                </a:effectLst>
              </a:rPr>
              <a:t> МИНЕРАЛНИТЕ РЕСУРСИ И УСТОЙЧИВОТО РАЗВИТИЕ</a:t>
            </a:r>
            <a:r>
              <a:rPr lang="en-US" sz="1600" b="1" dirty="0">
                <a:solidFill>
                  <a:schemeClr val="bg1"/>
                </a:solidFill>
                <a:effectLst>
                  <a:outerShdw blurRad="38100" dist="38100" dir="2700000" algn="tl">
                    <a:srgbClr val="000000">
                      <a:alpha val="43137"/>
                    </a:srgbClr>
                  </a:outerShdw>
                </a:effectLst>
              </a:rPr>
              <a:t>, </a:t>
            </a:r>
            <a:r>
              <a:rPr lang="bg-BG" sz="1600" b="1" dirty="0">
                <a:solidFill>
                  <a:schemeClr val="bg1"/>
                </a:solidFill>
                <a:effectLst>
                  <a:outerShdw blurRad="38100" dist="38100" dir="2700000" algn="tl">
                    <a:srgbClr val="000000">
                      <a:alpha val="43137"/>
                    </a:srgbClr>
                  </a:outerShdw>
                </a:effectLst>
              </a:rPr>
              <a:t>20.11.</a:t>
            </a:r>
            <a:r>
              <a:rPr lang="en-US" sz="1600" b="1" dirty="0">
                <a:solidFill>
                  <a:schemeClr val="bg1"/>
                </a:solidFill>
                <a:effectLst>
                  <a:outerShdw blurRad="38100" dist="38100" dir="2700000" algn="tl">
                    <a:srgbClr val="000000">
                      <a:alpha val="43137"/>
                    </a:srgbClr>
                  </a:outerShdw>
                </a:effectLst>
              </a:rPr>
              <a:t>202</a:t>
            </a:r>
            <a:r>
              <a:rPr lang="bg-BG" sz="1600" b="1" dirty="0">
                <a:solidFill>
                  <a:schemeClr val="bg1"/>
                </a:solidFill>
                <a:effectLst>
                  <a:outerShdw blurRad="38100" dist="38100" dir="2700000" algn="tl">
                    <a:srgbClr val="000000">
                      <a:alpha val="43137"/>
                    </a:srgbClr>
                  </a:outerShdw>
                </a:effectLst>
              </a:rPr>
              <a:t>5, София</a:t>
            </a:r>
            <a:endParaRPr lang="de-DE" sz="1600" b="1" dirty="0">
              <a:solidFill>
                <a:schemeClr val="bg1"/>
              </a:solidFill>
              <a:effectLst>
                <a:outerShdw blurRad="38100" dist="38100" dir="2700000" algn="tl">
                  <a:srgbClr val="000000">
                    <a:alpha val="43137"/>
                  </a:srgbClr>
                </a:outerShdw>
              </a:effectLst>
            </a:endParaRPr>
          </a:p>
        </p:txBody>
      </p:sp>
      <p:sp>
        <p:nvSpPr>
          <p:cNvPr id="25" name="Content Placeholder 4"/>
          <p:cNvSpPr>
            <a:spLocks noGrp="1"/>
          </p:cNvSpPr>
          <p:nvPr>
            <p:ph idx="1"/>
          </p:nvPr>
        </p:nvSpPr>
        <p:spPr>
          <a:xfrm>
            <a:off x="145018" y="857641"/>
            <a:ext cx="11909233" cy="5586407"/>
          </a:xfrm>
        </p:spPr>
        <p:txBody>
          <a:bodyPr>
            <a:noAutofit/>
          </a:bodyPr>
          <a:lstStyle/>
          <a:p>
            <a:pPr>
              <a:spcBef>
                <a:spcPts val="600"/>
              </a:spcBef>
              <a:buFont typeface="Wingdings" panose="05000000000000000000" pitchFamily="2" charset="2"/>
              <a:buChar char="Ø"/>
            </a:pPr>
            <a:r>
              <a:rPr lang="bg-BG" sz="2400" dirty="0">
                <a:solidFill>
                  <a:srgbClr val="3570A5"/>
                </a:solidFill>
              </a:rPr>
              <a:t>Получените резултати потвърждават изводите за мобилност на главни елементи и елементи-следи (вкл. </a:t>
            </a:r>
            <a:r>
              <a:rPr lang="en-US" sz="2400" dirty="0" smtClean="0">
                <a:solidFill>
                  <a:srgbClr val="3570A5"/>
                </a:solidFill>
              </a:rPr>
              <a:t>REE</a:t>
            </a:r>
            <a:r>
              <a:rPr lang="bg-BG" sz="2400" dirty="0" smtClean="0">
                <a:solidFill>
                  <a:srgbClr val="3570A5"/>
                </a:solidFill>
              </a:rPr>
              <a:t>) </a:t>
            </a:r>
            <a:r>
              <a:rPr lang="bg-BG" sz="2400" dirty="0">
                <a:solidFill>
                  <a:srgbClr val="3570A5"/>
                </a:solidFill>
              </a:rPr>
              <a:t>в скалите при налагане на хидротермална промяна, които могат да се използват като индикативни. При </a:t>
            </a:r>
            <a:r>
              <a:rPr lang="bg-BG" sz="2400" dirty="0" smtClean="0">
                <a:solidFill>
                  <a:srgbClr val="3570A5"/>
                </a:solidFill>
              </a:rPr>
              <a:t>интензивно-аргилизитовото изменение </a:t>
            </a:r>
            <a:r>
              <a:rPr lang="bg-BG" sz="2400" dirty="0">
                <a:solidFill>
                  <a:srgbClr val="3570A5"/>
                </a:solidFill>
              </a:rPr>
              <a:t>е подходящо използването на </a:t>
            </a:r>
            <a:r>
              <a:rPr lang="de-DE" sz="2400" dirty="0">
                <a:solidFill>
                  <a:srgbClr val="3570A5"/>
                </a:solidFill>
              </a:rPr>
              <a:t>Rb</a:t>
            </a:r>
            <a:r>
              <a:rPr lang="ru-RU" sz="2400" dirty="0">
                <a:solidFill>
                  <a:srgbClr val="3570A5"/>
                </a:solidFill>
              </a:rPr>
              <a:t>/</a:t>
            </a:r>
            <a:r>
              <a:rPr lang="de-DE" sz="2400" dirty="0" smtClean="0">
                <a:solidFill>
                  <a:srgbClr val="3570A5"/>
                </a:solidFill>
              </a:rPr>
              <a:t>Sr</a:t>
            </a:r>
            <a:r>
              <a:rPr lang="bg-BG" sz="2400" dirty="0" smtClean="0">
                <a:solidFill>
                  <a:srgbClr val="3570A5"/>
                </a:solidFill>
              </a:rPr>
              <a:t> отношение, </a:t>
            </a:r>
            <a:r>
              <a:rPr lang="bg-BG" sz="2400" dirty="0">
                <a:solidFill>
                  <a:srgbClr val="3570A5"/>
                </a:solidFill>
              </a:rPr>
              <a:t>като неговата индикативност зависи от стабилните минерални фази (</a:t>
            </a:r>
            <a:r>
              <a:rPr lang="de-DE" sz="2400" dirty="0">
                <a:solidFill>
                  <a:srgbClr val="3570A5"/>
                </a:solidFill>
              </a:rPr>
              <a:t>APS</a:t>
            </a:r>
            <a:r>
              <a:rPr lang="bg-BG" sz="2400" dirty="0">
                <a:solidFill>
                  <a:srgbClr val="3570A5"/>
                </a:solidFill>
              </a:rPr>
              <a:t> минерали, алунит, апатит). Мобилността на </a:t>
            </a:r>
            <a:r>
              <a:rPr lang="de-DE" sz="2400" dirty="0">
                <a:solidFill>
                  <a:srgbClr val="3570A5"/>
                </a:solidFill>
              </a:rPr>
              <a:t>Sr</a:t>
            </a:r>
            <a:r>
              <a:rPr lang="ru-RU" sz="2400" dirty="0">
                <a:solidFill>
                  <a:srgbClr val="3570A5"/>
                </a:solidFill>
              </a:rPr>
              <a:t>, </a:t>
            </a:r>
            <a:r>
              <a:rPr lang="de-DE" sz="2400" dirty="0" smtClean="0">
                <a:solidFill>
                  <a:srgbClr val="3570A5"/>
                </a:solidFill>
              </a:rPr>
              <a:t>Y</a:t>
            </a:r>
            <a:r>
              <a:rPr lang="ru-RU" sz="2400" dirty="0">
                <a:solidFill>
                  <a:srgbClr val="3570A5"/>
                </a:solidFill>
              </a:rPr>
              <a:t> </a:t>
            </a:r>
            <a:r>
              <a:rPr lang="ru-RU" sz="2400" dirty="0" smtClean="0">
                <a:solidFill>
                  <a:srgbClr val="3570A5"/>
                </a:solidFill>
              </a:rPr>
              <a:t>и др.</a:t>
            </a:r>
            <a:r>
              <a:rPr lang="de-DE" sz="2400" dirty="0" smtClean="0">
                <a:solidFill>
                  <a:srgbClr val="3570A5"/>
                </a:solidFill>
              </a:rPr>
              <a:t> </a:t>
            </a:r>
            <a:r>
              <a:rPr lang="bg-BG" sz="2400" dirty="0">
                <a:solidFill>
                  <a:srgbClr val="3570A5"/>
                </a:solidFill>
              </a:rPr>
              <a:t>при </a:t>
            </a:r>
            <a:r>
              <a:rPr lang="bg-BG" sz="2400" dirty="0" smtClean="0">
                <a:solidFill>
                  <a:srgbClr val="3570A5"/>
                </a:solidFill>
              </a:rPr>
              <a:t>интензивна </a:t>
            </a:r>
            <a:r>
              <a:rPr lang="bg-BG" sz="2400" dirty="0">
                <a:solidFill>
                  <a:srgbClr val="3570A5"/>
                </a:solidFill>
              </a:rPr>
              <a:t>промяна могат да компрометират изводи за потенциална рудоностност на магмите, поради което по-удачно е използването на свежи скали.</a:t>
            </a:r>
          </a:p>
          <a:p>
            <a:pPr>
              <a:spcBef>
                <a:spcPts val="600"/>
              </a:spcBef>
              <a:buFont typeface="Wingdings" panose="05000000000000000000" pitchFamily="2" charset="2"/>
              <a:buChar char="Ø"/>
            </a:pPr>
            <a:r>
              <a:rPr lang="bg-BG" sz="2400" dirty="0">
                <a:solidFill>
                  <a:srgbClr val="3570A5"/>
                </a:solidFill>
              </a:rPr>
              <a:t>Геохимията на </a:t>
            </a:r>
            <a:r>
              <a:rPr lang="bg-BG" sz="2400" dirty="0" smtClean="0">
                <a:solidFill>
                  <a:srgbClr val="3570A5"/>
                </a:solidFill>
              </a:rPr>
              <a:t>хидротермалния хлорит </a:t>
            </a:r>
            <a:r>
              <a:rPr lang="bg-BG" sz="2400" dirty="0">
                <a:solidFill>
                  <a:srgbClr val="3570A5"/>
                </a:solidFill>
              </a:rPr>
              <a:t>успешно може да се прилага в медно-порфирни системи за насочване на геолого-проучвателни </a:t>
            </a:r>
            <a:r>
              <a:rPr lang="bg-BG" sz="2400" dirty="0" smtClean="0">
                <a:solidFill>
                  <a:srgbClr val="3570A5"/>
                </a:solidFill>
              </a:rPr>
              <a:t>работи </a:t>
            </a:r>
            <a:r>
              <a:rPr lang="bg-BG" sz="2400" dirty="0" smtClean="0">
                <a:solidFill>
                  <a:srgbClr val="3570A5"/>
                </a:solidFill>
              </a:rPr>
              <a:t>при </a:t>
            </a:r>
            <a:r>
              <a:rPr lang="bg-BG" sz="2400" dirty="0">
                <a:solidFill>
                  <a:srgbClr val="3570A5"/>
                </a:solidFill>
              </a:rPr>
              <a:t>проучвателно опробване. В допълнение, хидротермалните рутили са потенциален носител на КСС – не само на титан, но и на </a:t>
            </a:r>
            <a:r>
              <a:rPr lang="de-DE" sz="2400" dirty="0">
                <a:solidFill>
                  <a:srgbClr val="3570A5"/>
                </a:solidFill>
              </a:rPr>
              <a:t>Nb</a:t>
            </a:r>
            <a:r>
              <a:rPr lang="ru-RU" sz="2400" dirty="0">
                <a:solidFill>
                  <a:srgbClr val="3570A5"/>
                </a:solidFill>
              </a:rPr>
              <a:t>, </a:t>
            </a:r>
            <a:r>
              <a:rPr lang="de-DE" sz="2400" dirty="0">
                <a:solidFill>
                  <a:srgbClr val="3570A5"/>
                </a:solidFill>
              </a:rPr>
              <a:t>Ta</a:t>
            </a:r>
            <a:r>
              <a:rPr lang="ru-RU" sz="2400" dirty="0">
                <a:solidFill>
                  <a:srgbClr val="3570A5"/>
                </a:solidFill>
              </a:rPr>
              <a:t>, </a:t>
            </a:r>
            <a:r>
              <a:rPr lang="de-DE" sz="2400" dirty="0">
                <a:solidFill>
                  <a:srgbClr val="3570A5"/>
                </a:solidFill>
              </a:rPr>
              <a:t>V</a:t>
            </a:r>
            <a:r>
              <a:rPr lang="ru-RU" sz="2400" dirty="0">
                <a:solidFill>
                  <a:srgbClr val="3570A5"/>
                </a:solidFill>
              </a:rPr>
              <a:t>, </a:t>
            </a:r>
            <a:r>
              <a:rPr lang="de-DE" sz="2400" dirty="0">
                <a:solidFill>
                  <a:srgbClr val="3570A5"/>
                </a:solidFill>
              </a:rPr>
              <a:t>W</a:t>
            </a:r>
            <a:r>
              <a:rPr lang="ru-RU" sz="2400" dirty="0" smtClean="0">
                <a:solidFill>
                  <a:srgbClr val="3570A5"/>
                </a:solidFill>
              </a:rPr>
              <a:t>.</a:t>
            </a:r>
          </a:p>
          <a:p>
            <a:pPr>
              <a:spcBef>
                <a:spcPts val="600"/>
              </a:spcBef>
              <a:buFont typeface="Wingdings" panose="05000000000000000000" pitchFamily="2" charset="2"/>
              <a:buChar char="Ø"/>
            </a:pPr>
            <a:r>
              <a:rPr lang="bg-BG" sz="2400" dirty="0">
                <a:solidFill>
                  <a:srgbClr val="3570A5"/>
                </a:solidFill>
              </a:rPr>
              <a:t>Цирконите показват белези на мобилност на някои </a:t>
            </a:r>
            <a:r>
              <a:rPr lang="en-US" sz="2400" dirty="0" smtClean="0">
                <a:solidFill>
                  <a:srgbClr val="3570A5"/>
                </a:solidFill>
              </a:rPr>
              <a:t>REE</a:t>
            </a:r>
            <a:r>
              <a:rPr lang="bg-BG" sz="2400" dirty="0" smtClean="0">
                <a:solidFill>
                  <a:srgbClr val="3570A5"/>
                </a:solidFill>
              </a:rPr>
              <a:t> </a:t>
            </a:r>
            <a:r>
              <a:rPr lang="bg-BG" sz="2400" dirty="0">
                <a:solidFill>
                  <a:srgbClr val="3570A5"/>
                </a:solidFill>
              </a:rPr>
              <a:t>и итрий в зоните с </a:t>
            </a:r>
            <a:r>
              <a:rPr lang="bg-BG" sz="2400" dirty="0" smtClean="0">
                <a:solidFill>
                  <a:srgbClr val="3570A5"/>
                </a:solidFill>
              </a:rPr>
              <a:t>ви</a:t>
            </a:r>
            <a:r>
              <a:rPr lang="bg-BG" sz="2400" dirty="0">
                <a:solidFill>
                  <a:srgbClr val="3570A5"/>
                </a:solidFill>
              </a:rPr>
              <a:t>с</a:t>
            </a:r>
            <a:r>
              <a:rPr lang="bg-BG" sz="2400" dirty="0" smtClean="0">
                <a:solidFill>
                  <a:srgbClr val="3570A5"/>
                </a:solidFill>
              </a:rPr>
              <a:t>ока </a:t>
            </a:r>
            <a:r>
              <a:rPr lang="bg-BG" sz="2400" dirty="0">
                <a:solidFill>
                  <a:srgbClr val="3570A5"/>
                </a:solidFill>
              </a:rPr>
              <a:t>интензивност на </a:t>
            </a:r>
            <a:r>
              <a:rPr lang="bg-BG" sz="2400" dirty="0" smtClean="0">
                <a:solidFill>
                  <a:srgbClr val="3570A5"/>
                </a:solidFill>
              </a:rPr>
              <a:t>хидротермалните </a:t>
            </a:r>
            <a:r>
              <a:rPr lang="bg-BG" sz="2400" dirty="0">
                <a:solidFill>
                  <a:srgbClr val="3570A5"/>
                </a:solidFill>
              </a:rPr>
              <a:t>изменения (</a:t>
            </a:r>
            <a:r>
              <a:rPr lang="bg-BG" sz="2400" dirty="0" smtClean="0">
                <a:solidFill>
                  <a:srgbClr val="3570A5"/>
                </a:solidFill>
              </a:rPr>
              <a:t>интензивна- </a:t>
            </a:r>
            <a:r>
              <a:rPr lang="bg-BG" sz="2400" dirty="0">
                <a:solidFill>
                  <a:srgbClr val="3570A5"/>
                </a:solidFill>
              </a:rPr>
              <a:t>и дори умерена аргилизация). По тази причина оценката на потенциална рудоносност би трябвало да се провежда върху свежи скали, или данните да се интерпретират внимателно, особено при гранични стойности на индикативните отношения, включващи </a:t>
            </a:r>
            <a:r>
              <a:rPr lang="en-US" sz="2400" dirty="0" smtClean="0">
                <a:solidFill>
                  <a:srgbClr val="3570A5"/>
                </a:solidFill>
              </a:rPr>
              <a:t>REE</a:t>
            </a:r>
            <a:r>
              <a:rPr lang="bg-BG" sz="2400" dirty="0" smtClean="0">
                <a:solidFill>
                  <a:srgbClr val="3570A5"/>
                </a:solidFill>
              </a:rPr>
              <a:t>. </a:t>
            </a:r>
          </a:p>
        </p:txBody>
      </p:sp>
    </p:spTree>
    <p:extLst>
      <p:ext uri="{BB962C8B-B14F-4D97-AF65-F5344CB8AC3E}">
        <p14:creationId xmlns:p14="http://schemas.microsoft.com/office/powerpoint/2010/main" val="380548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54913" y="636769"/>
            <a:ext cx="11520000" cy="65541"/>
            <a:chOff x="1005154" y="1796003"/>
            <a:chExt cx="10274236" cy="65541"/>
          </a:xfrm>
        </p:grpSpPr>
        <p:sp>
          <p:nvSpPr>
            <p:cNvPr id="13" name="Rectangle 12"/>
            <p:cNvSpPr/>
            <p:nvPr/>
          </p:nvSpPr>
          <p:spPr>
            <a:xfrm>
              <a:off x="7166645" y="1796881"/>
              <a:ext cx="2052000" cy="64663"/>
            </a:xfrm>
            <a:prstGeom prst="rect">
              <a:avLst/>
            </a:prstGeom>
            <a:solidFill>
              <a:srgbClr val="C73312"/>
            </a:solidFill>
            <a:ln>
              <a:solidFill>
                <a:srgbClr val="C733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 name="Rectangle 13"/>
            <p:cNvSpPr/>
            <p:nvPr/>
          </p:nvSpPr>
          <p:spPr>
            <a:xfrm>
              <a:off x="1005154" y="1796003"/>
              <a:ext cx="2052000" cy="64663"/>
            </a:xfrm>
            <a:prstGeom prst="rect">
              <a:avLst/>
            </a:prstGeom>
            <a:solidFill>
              <a:srgbClr val="5D8646"/>
            </a:solidFill>
            <a:ln>
              <a:solidFill>
                <a:srgbClr val="5D8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Rectangle 14"/>
            <p:cNvSpPr/>
            <p:nvPr/>
          </p:nvSpPr>
          <p:spPr>
            <a:xfrm>
              <a:off x="9227390" y="1796003"/>
              <a:ext cx="2052000" cy="64663"/>
            </a:xfrm>
            <a:prstGeom prst="rect">
              <a:avLst/>
            </a:prstGeom>
            <a:solidFill>
              <a:srgbClr val="357087"/>
            </a:solidFill>
            <a:ln w="12700">
              <a:solidFill>
                <a:srgbClr val="357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6" name="Rectangle 15"/>
            <p:cNvSpPr/>
            <p:nvPr/>
          </p:nvSpPr>
          <p:spPr>
            <a:xfrm>
              <a:off x="5102646" y="1796003"/>
              <a:ext cx="2052000" cy="64663"/>
            </a:xfrm>
            <a:prstGeom prst="rect">
              <a:avLst/>
            </a:prstGeom>
            <a:solidFill>
              <a:srgbClr val="E0A929"/>
            </a:solidFill>
            <a:ln>
              <a:solidFill>
                <a:srgbClr val="E0A9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Rectangle 16"/>
            <p:cNvSpPr/>
            <p:nvPr/>
          </p:nvSpPr>
          <p:spPr>
            <a:xfrm>
              <a:off x="3053900" y="1796881"/>
              <a:ext cx="2052000" cy="64663"/>
            </a:xfrm>
            <a:prstGeom prst="rect">
              <a:avLst/>
            </a:prstGeom>
            <a:solidFill>
              <a:srgbClr val="C73312"/>
            </a:solidFill>
            <a:ln w="12700">
              <a:solidFill>
                <a:srgbClr val="C733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A8584"/>
                </a:solidFill>
              </a:endParaRPr>
            </a:p>
          </p:txBody>
        </p:sp>
      </p:grpSp>
      <p:sp>
        <p:nvSpPr>
          <p:cNvPr id="20" name="Title 1"/>
          <p:cNvSpPr txBox="1">
            <a:spLocks/>
          </p:cNvSpPr>
          <p:nvPr/>
        </p:nvSpPr>
        <p:spPr>
          <a:xfrm>
            <a:off x="1" y="6444048"/>
            <a:ext cx="12219682" cy="436179"/>
          </a:xfrm>
          <a:prstGeom prst="rect">
            <a:avLst/>
          </a:prstGeom>
          <a:solidFill>
            <a:srgbClr val="357087"/>
          </a:solidFill>
          <a:effectLst>
            <a:innerShdw blurRad="63500" dist="50800" dir="2700000">
              <a:schemeClr val="bg2">
                <a:lumMod val="50000"/>
                <a:alpha val="50000"/>
              </a:schemeClr>
            </a:innerShdw>
          </a:effectLst>
        </p:spPr>
        <p:txBody>
          <a:bodyPr anchor="ctr">
            <a:normAutofit fontScale="97500"/>
          </a:bodyPr>
          <a:lstStyle/>
          <a:p>
            <a:pPr algn="ctr">
              <a:defRPr/>
            </a:pPr>
            <a:endParaRPr lang="en-US" sz="1600" dirty="0">
              <a:solidFill>
                <a:schemeClr val="bg1"/>
              </a:solidFill>
              <a:effectLst>
                <a:outerShdw blurRad="38100" dist="38100" dir="2700000" algn="tl">
                  <a:srgbClr val="000000">
                    <a:alpha val="43137"/>
                  </a:srgbClr>
                </a:outerShdw>
              </a:effectLst>
              <a:latin typeface="Helvetica" pitchFamily="34" charset="0"/>
              <a:ea typeface="ＭＳ Ｐゴシック" charset="0"/>
              <a:cs typeface="Helvetica" pitchFamily="34" charset="0"/>
            </a:endParaRPr>
          </a:p>
        </p:txBody>
      </p:sp>
      <p:pic>
        <p:nvPicPr>
          <p:cNvPr id="21" name="Picture 20" descr="eu_FLAG.JPG">
            <a:extLst>
              <a:ext uri="{FF2B5EF4-FFF2-40B4-BE49-F238E27FC236}">
                <a16:creationId xmlns="" xmlns:a16="http://schemas.microsoft.com/office/drawing/2014/main" id="{48B26FDF-EF47-10AC-33F5-90481E46FDAC}"/>
              </a:ext>
            </a:extLst>
          </p:cNvPr>
          <p:cNvPicPr>
            <a:picLocks noChangeAspect="1"/>
          </p:cNvPicPr>
          <p:nvPr/>
        </p:nvPicPr>
        <p:blipFill>
          <a:blip r:embed="rId2" cstate="print"/>
          <a:srcRect/>
          <a:stretch>
            <a:fillRect/>
          </a:stretch>
        </p:blipFill>
        <p:spPr bwMode="auto">
          <a:xfrm>
            <a:off x="8518714" y="196876"/>
            <a:ext cx="454343" cy="311468"/>
          </a:xfrm>
          <a:prstGeom prst="rect">
            <a:avLst/>
          </a:prstGeom>
          <a:noFill/>
          <a:ln w="9525">
            <a:noFill/>
            <a:miter lim="800000"/>
            <a:headEnd/>
            <a:tailEnd/>
          </a:ln>
        </p:spPr>
      </p:pic>
      <p:sp>
        <p:nvSpPr>
          <p:cNvPr id="22" name="TextBox 21">
            <a:extLst>
              <a:ext uri="{FF2B5EF4-FFF2-40B4-BE49-F238E27FC236}">
                <a16:creationId xmlns="" xmlns:a16="http://schemas.microsoft.com/office/drawing/2014/main" id="{F6B5927D-74BB-A79F-B9E0-BB7E46B223A9}"/>
              </a:ext>
            </a:extLst>
          </p:cNvPr>
          <p:cNvSpPr txBox="1"/>
          <p:nvPr/>
        </p:nvSpPr>
        <p:spPr>
          <a:xfrm>
            <a:off x="8969340" y="105021"/>
            <a:ext cx="3021756" cy="461665"/>
          </a:xfrm>
          <a:prstGeom prst="rect">
            <a:avLst/>
          </a:prstGeom>
          <a:noFill/>
        </p:spPr>
        <p:txBody>
          <a:bodyPr wrap="square" rtlCol="0">
            <a:spAutoFit/>
          </a:bodyPr>
          <a:lstStyle/>
          <a:p>
            <a:r>
              <a:rPr lang="en-GB" sz="1200" dirty="0" err="1" smtClean="0">
                <a:solidFill>
                  <a:srgbClr val="357087"/>
                </a:solidFill>
              </a:rPr>
              <a:t>REXPro</a:t>
            </a:r>
            <a:r>
              <a:rPr lang="en-GB" sz="1200" dirty="0" smtClean="0">
                <a:solidFill>
                  <a:srgbClr val="357087"/>
                </a:solidFill>
              </a:rPr>
              <a:t>: Project funded by </a:t>
            </a:r>
            <a:r>
              <a:rPr lang="en-US" sz="1200" dirty="0" err="1" smtClean="0">
                <a:solidFill>
                  <a:srgbClr val="357087"/>
                </a:solidFill>
              </a:rPr>
              <a:t>NextGenerationEU</a:t>
            </a:r>
            <a:r>
              <a:rPr lang="bg-BG" sz="1200" dirty="0" smtClean="0">
                <a:solidFill>
                  <a:srgbClr val="357087"/>
                </a:solidFill>
              </a:rPr>
              <a:t> </a:t>
            </a:r>
          </a:p>
          <a:p>
            <a:r>
              <a:rPr lang="ru-RU" sz="1200" dirty="0" smtClean="0">
                <a:solidFill>
                  <a:srgbClr val="357087"/>
                </a:solidFill>
              </a:rPr>
              <a:t>договор ПВУ-11 (BG-RRP-2.011-0040-C01)</a:t>
            </a:r>
            <a:endParaRPr lang="en-GB" sz="1200" dirty="0">
              <a:solidFill>
                <a:srgbClr val="357087"/>
              </a:solidFill>
            </a:endParaRPr>
          </a:p>
        </p:txBody>
      </p:sp>
      <p:sp>
        <p:nvSpPr>
          <p:cNvPr id="23" name="TextBox 22"/>
          <p:cNvSpPr txBox="1"/>
          <p:nvPr/>
        </p:nvSpPr>
        <p:spPr>
          <a:xfrm>
            <a:off x="1749441" y="6492860"/>
            <a:ext cx="8424936" cy="338554"/>
          </a:xfrm>
          <a:prstGeom prst="rect">
            <a:avLst/>
          </a:prstGeom>
          <a:noFill/>
        </p:spPr>
        <p:txBody>
          <a:bodyPr wrap="square" rtlCol="0">
            <a:spAutoFit/>
          </a:bodyPr>
          <a:lstStyle/>
          <a:p>
            <a:pPr algn="ctr" eaLnBrk="0" fontAlgn="base" hangingPunct="0"/>
            <a:r>
              <a:rPr lang="ru-RU" sz="1600" b="1" dirty="0">
                <a:solidFill>
                  <a:schemeClr val="bg1"/>
                </a:solidFill>
                <a:effectLst>
                  <a:outerShdw blurRad="38100" dist="38100" dir="2700000" algn="tl">
                    <a:srgbClr val="000000">
                      <a:alpha val="43137"/>
                    </a:srgbClr>
                  </a:outerShdw>
                </a:effectLst>
              </a:rPr>
              <a:t>МИНЕРАЛНИТЕ РЕСУРСИ И УСТОЙЧИВОТО РАЗВИТИЕ</a:t>
            </a:r>
            <a:r>
              <a:rPr lang="en-US" sz="1600" b="1" dirty="0">
                <a:solidFill>
                  <a:schemeClr val="bg1"/>
                </a:solidFill>
                <a:effectLst>
                  <a:outerShdw blurRad="38100" dist="38100" dir="2700000" algn="tl">
                    <a:srgbClr val="000000">
                      <a:alpha val="43137"/>
                    </a:srgbClr>
                  </a:outerShdw>
                </a:effectLst>
              </a:rPr>
              <a:t>, </a:t>
            </a:r>
            <a:r>
              <a:rPr lang="bg-BG" sz="1600" b="1" dirty="0">
                <a:solidFill>
                  <a:schemeClr val="bg1"/>
                </a:solidFill>
                <a:effectLst>
                  <a:outerShdw blurRad="38100" dist="38100" dir="2700000" algn="tl">
                    <a:srgbClr val="000000">
                      <a:alpha val="43137"/>
                    </a:srgbClr>
                  </a:outerShdw>
                </a:effectLst>
              </a:rPr>
              <a:t>20.11.</a:t>
            </a:r>
            <a:r>
              <a:rPr lang="en-US" sz="1600" b="1" dirty="0">
                <a:solidFill>
                  <a:schemeClr val="bg1"/>
                </a:solidFill>
                <a:effectLst>
                  <a:outerShdw blurRad="38100" dist="38100" dir="2700000" algn="tl">
                    <a:srgbClr val="000000">
                      <a:alpha val="43137"/>
                    </a:srgbClr>
                  </a:outerShdw>
                </a:effectLst>
              </a:rPr>
              <a:t>202</a:t>
            </a:r>
            <a:r>
              <a:rPr lang="bg-BG" sz="1600" b="1" dirty="0">
                <a:solidFill>
                  <a:schemeClr val="bg1"/>
                </a:solidFill>
                <a:effectLst>
                  <a:outerShdw blurRad="38100" dist="38100" dir="2700000" algn="tl">
                    <a:srgbClr val="000000">
                      <a:alpha val="43137"/>
                    </a:srgbClr>
                  </a:outerShdw>
                </a:effectLst>
              </a:rPr>
              <a:t>5, София</a:t>
            </a:r>
            <a:endParaRPr lang="de-DE" sz="1600" b="1" dirty="0">
              <a:solidFill>
                <a:schemeClr val="bg1"/>
              </a:solidFill>
              <a:effectLst>
                <a:outerShdw blurRad="38100" dist="38100" dir="2700000" algn="tl">
                  <a:srgbClr val="000000">
                    <a:alpha val="43137"/>
                  </a:srgbClr>
                </a:outerShdw>
              </a:effectLst>
            </a:endParaRPr>
          </a:p>
        </p:txBody>
      </p:sp>
      <p:sp>
        <p:nvSpPr>
          <p:cNvPr id="2" name="Rectangle 1"/>
          <p:cNvSpPr/>
          <p:nvPr/>
        </p:nvSpPr>
        <p:spPr>
          <a:xfrm>
            <a:off x="84552" y="5366830"/>
            <a:ext cx="11963412" cy="1077218"/>
          </a:xfrm>
          <a:prstGeom prst="rect">
            <a:avLst/>
          </a:prstGeom>
        </p:spPr>
        <p:txBody>
          <a:bodyPr wrap="square">
            <a:spAutoFit/>
          </a:bodyPr>
          <a:lstStyle/>
          <a:p>
            <a:pPr algn="just"/>
            <a:r>
              <a:rPr lang="bg-BG" sz="1600" dirty="0">
                <a:solidFill>
                  <a:srgbClr val="3570A5"/>
                </a:solidFill>
              </a:rPr>
              <a:t>Изследването е подкрепено от проект REXPro: Устойчиво и ефективно проучване, добив и преработка на критични и стратегически суровини в </a:t>
            </a:r>
            <a:r>
              <a:rPr lang="en-US" sz="1600" dirty="0" smtClean="0">
                <a:solidFill>
                  <a:srgbClr val="3570A5"/>
                </a:solidFill>
              </a:rPr>
              <a:t>Cu-Au</a:t>
            </a:r>
            <a:r>
              <a:rPr lang="bg-BG" sz="1600" dirty="0" smtClean="0">
                <a:solidFill>
                  <a:srgbClr val="3570A5"/>
                </a:solidFill>
              </a:rPr>
              <a:t> </a:t>
            </a:r>
            <a:r>
              <a:rPr lang="bg-BG" sz="1600" dirty="0">
                <a:solidFill>
                  <a:srgbClr val="3570A5"/>
                </a:solidFill>
              </a:rPr>
              <a:t>и полиметални </a:t>
            </a:r>
            <a:r>
              <a:rPr lang="bg-BG" sz="1600" dirty="0" smtClean="0">
                <a:solidFill>
                  <a:srgbClr val="3570A5"/>
                </a:solidFill>
              </a:rPr>
              <a:t>н</a:t>
            </a:r>
            <a:r>
              <a:rPr lang="en-US" sz="1600" dirty="0" smtClean="0">
                <a:solidFill>
                  <a:srgbClr val="3570A5"/>
                </a:solidFill>
              </a:rPr>
              <a:t>-</a:t>
            </a:r>
            <a:r>
              <a:rPr lang="bg-BG" sz="1600" dirty="0" smtClean="0">
                <a:solidFill>
                  <a:srgbClr val="3570A5"/>
                </a:solidFill>
              </a:rPr>
              <a:t>ща </a:t>
            </a:r>
            <a:r>
              <a:rPr lang="bg-BG" sz="1600" dirty="0">
                <a:solidFill>
                  <a:srgbClr val="3570A5"/>
                </a:solidFill>
              </a:rPr>
              <a:t>в България: от рудата до хвостохранилището </a:t>
            </a:r>
            <a:r>
              <a:rPr lang="bg-BG" sz="1600" dirty="0" smtClean="0">
                <a:solidFill>
                  <a:srgbClr val="3570A5"/>
                </a:solidFill>
              </a:rPr>
              <a:t>, </a:t>
            </a:r>
            <a:r>
              <a:rPr lang="bg-BG" sz="1600" dirty="0">
                <a:solidFill>
                  <a:srgbClr val="3570A5"/>
                </a:solidFill>
              </a:rPr>
              <a:t>финансиран от </a:t>
            </a:r>
            <a:r>
              <a:rPr lang="bg-BG" sz="1600" dirty="0" smtClean="0">
                <a:solidFill>
                  <a:srgbClr val="3570A5"/>
                </a:solidFill>
              </a:rPr>
              <a:t>СледващоПоколение ЕС  </a:t>
            </a:r>
            <a:r>
              <a:rPr lang="bg-BG" sz="1600" dirty="0">
                <a:solidFill>
                  <a:srgbClr val="3570A5"/>
                </a:solidFill>
              </a:rPr>
              <a:t>по Плана за Възстановяване и Устойчивост, договор БАН BG-RRP-2.011-0040-C01/02 от 29.05.2024 г. Авторите благодарят на ДПМ Челопеч и Асарел-Медет АД за логистичната подкрепа и достъпа до материали от </a:t>
            </a:r>
            <a:r>
              <a:rPr lang="bg-BG" sz="1600" dirty="0" smtClean="0">
                <a:solidFill>
                  <a:srgbClr val="3570A5"/>
                </a:solidFill>
              </a:rPr>
              <a:t>н-ща </a:t>
            </a:r>
            <a:r>
              <a:rPr lang="bg-BG" sz="1600" dirty="0">
                <a:solidFill>
                  <a:srgbClr val="3570A5"/>
                </a:solidFill>
              </a:rPr>
              <a:t>Асарел и Челопеч </a:t>
            </a:r>
            <a:r>
              <a:rPr lang="ru-RU" sz="1600" dirty="0" smtClean="0">
                <a:solidFill>
                  <a:srgbClr val="3570A5"/>
                </a:solidFill>
              </a:rPr>
              <a:t>(</a:t>
            </a:r>
            <a:r>
              <a:rPr lang="bg-BG" sz="1600" dirty="0" smtClean="0">
                <a:solidFill>
                  <a:srgbClr val="3570A5"/>
                </a:solidFill>
              </a:rPr>
              <a:t>участък </a:t>
            </a:r>
            <a:r>
              <a:rPr lang="bg-BG" sz="1600" dirty="0">
                <a:solidFill>
                  <a:srgbClr val="3570A5"/>
                </a:solidFill>
              </a:rPr>
              <a:t>Шарло дере</a:t>
            </a:r>
            <a:r>
              <a:rPr lang="ru-RU" sz="1600" dirty="0">
                <a:solidFill>
                  <a:srgbClr val="3570A5"/>
                </a:solidFill>
              </a:rPr>
              <a:t>)</a:t>
            </a:r>
            <a:r>
              <a:rPr lang="bg-BG" sz="1600" dirty="0">
                <a:solidFill>
                  <a:srgbClr val="3570A5"/>
                </a:solidFill>
              </a:rPr>
              <a:t>.</a:t>
            </a:r>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465" y="2022945"/>
            <a:ext cx="11810631" cy="3343885"/>
          </a:xfrm>
          <a:prstGeom prst="rect">
            <a:avLst/>
          </a:prstGeom>
        </p:spPr>
      </p:pic>
      <p:sp>
        <p:nvSpPr>
          <p:cNvPr id="3" name="TextBox 2"/>
          <p:cNvSpPr txBox="1"/>
          <p:nvPr/>
        </p:nvSpPr>
        <p:spPr>
          <a:xfrm>
            <a:off x="1644658" y="843056"/>
            <a:ext cx="8835560" cy="1015663"/>
          </a:xfrm>
          <a:prstGeom prst="rect">
            <a:avLst/>
          </a:prstGeom>
          <a:noFill/>
        </p:spPr>
        <p:txBody>
          <a:bodyPr wrap="none" rtlCol="0">
            <a:spAutoFit/>
          </a:bodyPr>
          <a:lstStyle/>
          <a:p>
            <a:r>
              <a:rPr lang="bg-BG" sz="6000" b="1" dirty="0" smtClean="0">
                <a:solidFill>
                  <a:srgbClr val="3570A5"/>
                </a:solidFill>
                <a:effectLst>
                  <a:outerShdw blurRad="38100" dist="38100" dir="2700000" algn="tl">
                    <a:srgbClr val="000000">
                      <a:alpha val="43137"/>
                    </a:srgbClr>
                  </a:outerShdw>
                </a:effectLst>
              </a:rPr>
              <a:t>Благодаря за вниманието</a:t>
            </a:r>
            <a:endParaRPr lang="bg-BG" sz="6000" b="1" dirty="0">
              <a:solidFill>
                <a:srgbClr val="3570A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5533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08087" y="89140"/>
            <a:ext cx="4287969" cy="523220"/>
          </a:xfrm>
          <a:prstGeom prst="rect">
            <a:avLst/>
          </a:prstGeom>
          <a:noFill/>
        </p:spPr>
        <p:txBody>
          <a:bodyPr wrap="none" rtlCol="0">
            <a:spAutoFit/>
          </a:bodyPr>
          <a:lstStyle/>
          <a:p>
            <a:r>
              <a:rPr lang="de-DE" sz="2800" b="1" dirty="0" smtClean="0">
                <a:solidFill>
                  <a:srgbClr val="5D8646"/>
                </a:solidFill>
                <a:effectLst>
                  <a:outerShdw blurRad="38100" dist="38100" dir="2700000" algn="tl">
                    <a:srgbClr val="000000">
                      <a:alpha val="43137"/>
                    </a:srgbClr>
                  </a:outerShdw>
                </a:effectLst>
              </a:rPr>
              <a:t>REXPro</a:t>
            </a:r>
            <a:r>
              <a:rPr lang="bg-BG" sz="2800" b="1" dirty="0" smtClean="0">
                <a:solidFill>
                  <a:srgbClr val="5D8646"/>
                </a:solidFill>
                <a:effectLst>
                  <a:outerShdw blurRad="38100" dist="38100" dir="2700000" algn="tl">
                    <a:srgbClr val="000000">
                      <a:alpha val="43137"/>
                    </a:srgbClr>
                  </a:outerShdw>
                </a:effectLst>
              </a:rPr>
              <a:t>: </a:t>
            </a:r>
            <a:r>
              <a:rPr lang="ru-RU" sz="2800" b="1" dirty="0" smtClean="0">
                <a:solidFill>
                  <a:srgbClr val="5D8646"/>
                </a:solidFill>
              </a:rPr>
              <a:t>Научна значимост</a:t>
            </a:r>
            <a:endParaRPr lang="en-US" sz="2000" dirty="0">
              <a:solidFill>
                <a:srgbClr val="5D8646"/>
              </a:solidFill>
            </a:endParaRPr>
          </a:p>
        </p:txBody>
      </p:sp>
      <p:grpSp>
        <p:nvGrpSpPr>
          <p:cNvPr id="2" name="Group 1"/>
          <p:cNvGrpSpPr/>
          <p:nvPr/>
        </p:nvGrpSpPr>
        <p:grpSpPr>
          <a:xfrm>
            <a:off x="354913" y="636769"/>
            <a:ext cx="11520000" cy="65541"/>
            <a:chOff x="1005154" y="1796003"/>
            <a:chExt cx="10274236" cy="65541"/>
          </a:xfrm>
        </p:grpSpPr>
        <p:sp>
          <p:nvSpPr>
            <p:cNvPr id="24" name="Rectangle 23"/>
            <p:cNvSpPr/>
            <p:nvPr/>
          </p:nvSpPr>
          <p:spPr>
            <a:xfrm>
              <a:off x="7166645" y="1796881"/>
              <a:ext cx="2052000" cy="64663"/>
            </a:xfrm>
            <a:prstGeom prst="rect">
              <a:avLst/>
            </a:prstGeom>
            <a:solidFill>
              <a:srgbClr val="C73312"/>
            </a:solidFill>
            <a:ln>
              <a:solidFill>
                <a:srgbClr val="C733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Rectangle 24"/>
            <p:cNvSpPr/>
            <p:nvPr/>
          </p:nvSpPr>
          <p:spPr>
            <a:xfrm>
              <a:off x="1005154" y="1796003"/>
              <a:ext cx="2052000" cy="64663"/>
            </a:xfrm>
            <a:prstGeom prst="rect">
              <a:avLst/>
            </a:prstGeom>
            <a:solidFill>
              <a:srgbClr val="5D8646"/>
            </a:solidFill>
            <a:ln>
              <a:solidFill>
                <a:srgbClr val="5D8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6" name="Rectangle 25"/>
            <p:cNvSpPr/>
            <p:nvPr/>
          </p:nvSpPr>
          <p:spPr>
            <a:xfrm>
              <a:off x="9227390" y="1796003"/>
              <a:ext cx="2052000" cy="64663"/>
            </a:xfrm>
            <a:prstGeom prst="rect">
              <a:avLst/>
            </a:prstGeom>
            <a:solidFill>
              <a:srgbClr val="357087"/>
            </a:solidFill>
            <a:ln w="12700">
              <a:solidFill>
                <a:srgbClr val="357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7" name="Rectangle 26"/>
            <p:cNvSpPr/>
            <p:nvPr/>
          </p:nvSpPr>
          <p:spPr>
            <a:xfrm>
              <a:off x="5102646" y="1796003"/>
              <a:ext cx="2052000" cy="64663"/>
            </a:xfrm>
            <a:prstGeom prst="rect">
              <a:avLst/>
            </a:prstGeom>
            <a:solidFill>
              <a:srgbClr val="E0A929"/>
            </a:solidFill>
            <a:ln>
              <a:solidFill>
                <a:srgbClr val="E0A9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8" name="Rectangle 27"/>
            <p:cNvSpPr/>
            <p:nvPr/>
          </p:nvSpPr>
          <p:spPr>
            <a:xfrm>
              <a:off x="3053900" y="1796881"/>
              <a:ext cx="2052000" cy="64663"/>
            </a:xfrm>
            <a:prstGeom prst="rect">
              <a:avLst/>
            </a:prstGeom>
            <a:solidFill>
              <a:srgbClr val="C73312"/>
            </a:solidFill>
            <a:ln w="12700">
              <a:solidFill>
                <a:srgbClr val="C733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A8584"/>
                </a:solidFill>
              </a:endParaRPr>
            </a:p>
          </p:txBody>
        </p:sp>
      </p:grpSp>
      <p:sp>
        <p:nvSpPr>
          <p:cNvPr id="30" name="Rectangle 29"/>
          <p:cNvSpPr/>
          <p:nvPr/>
        </p:nvSpPr>
        <p:spPr>
          <a:xfrm>
            <a:off x="6266204" y="1333226"/>
            <a:ext cx="5675288" cy="4201150"/>
          </a:xfrm>
          <a:prstGeom prst="rect">
            <a:avLst/>
          </a:prstGeom>
        </p:spPr>
        <p:txBody>
          <a:bodyPr wrap="square">
            <a:spAutoFit/>
          </a:bodyPr>
          <a:lstStyle/>
          <a:p>
            <a:r>
              <a:rPr lang="ru-RU" b="1" dirty="0">
                <a:solidFill>
                  <a:srgbClr val="357087"/>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Какво представляват критичните суровини (CRM</a:t>
            </a:r>
            <a:r>
              <a:rPr lang="ru-RU" b="1" dirty="0" smtClean="0">
                <a:solidFill>
                  <a:srgbClr val="357087"/>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a:t>
            </a:r>
          </a:p>
          <a:p>
            <a:pPr marL="285750" indent="-285750">
              <a:spcBef>
                <a:spcPts val="600"/>
              </a:spcBef>
              <a:buFont typeface="Wingdings" panose="05000000000000000000" pitchFamily="2" charset="2"/>
              <a:buChar char="Ø"/>
            </a:pPr>
            <a:r>
              <a:rPr lang="ru-RU" dirty="0" smtClean="0">
                <a:solidFill>
                  <a:srgbClr val="357087"/>
                </a:solidFill>
                <a:latin typeface="Calibri" panose="020F0502020204030204" pitchFamily="34" charset="0"/>
                <a:ea typeface="Times New Roman" panose="02020603050405020304" pitchFamily="18" charset="0"/>
              </a:rPr>
              <a:t>​…</a:t>
            </a:r>
            <a:r>
              <a:rPr lang="ru-RU" dirty="0">
                <a:solidFill>
                  <a:srgbClr val="357087"/>
                </a:solidFill>
                <a:latin typeface="Calibri" panose="020F0502020204030204" pitchFamily="34" charset="0"/>
                <a:ea typeface="Times New Roman" panose="02020603050405020304" pitchFamily="18" charset="0"/>
              </a:rPr>
              <a:t>тези суровини, които са икономически и стратегически важни за европейската икономика, но имат висок риск, свързан с доставката им. </a:t>
            </a:r>
            <a:r>
              <a:rPr lang="ru-RU" dirty="0" smtClean="0">
                <a:solidFill>
                  <a:srgbClr val="357087"/>
                </a:solidFill>
                <a:latin typeface="Calibri" panose="020F0502020204030204" pitchFamily="34" charset="0"/>
                <a:ea typeface="Times New Roman" panose="02020603050405020304" pitchFamily="18" charset="0"/>
              </a:rPr>
              <a:t>Използват </a:t>
            </a:r>
            <a:r>
              <a:rPr lang="ru-RU" dirty="0">
                <a:solidFill>
                  <a:srgbClr val="357087"/>
                </a:solidFill>
                <a:latin typeface="Calibri" panose="020F0502020204030204" pitchFamily="34" charset="0"/>
                <a:ea typeface="Times New Roman" panose="02020603050405020304" pitchFamily="18" charset="0"/>
              </a:rPr>
              <a:t>се в технологиите за опазване на околната среда, </a:t>
            </a:r>
            <a:r>
              <a:rPr lang="ru-RU" dirty="0" smtClean="0">
                <a:solidFill>
                  <a:srgbClr val="357087"/>
                </a:solidFill>
                <a:latin typeface="Calibri" panose="020F0502020204030204" pitchFamily="34" charset="0"/>
                <a:ea typeface="Times New Roman" panose="02020603050405020304" pitchFamily="18" charset="0"/>
              </a:rPr>
              <a:t>електрониката, </a:t>
            </a:r>
            <a:r>
              <a:rPr lang="ru-RU" dirty="0">
                <a:solidFill>
                  <a:srgbClr val="357087"/>
                </a:solidFill>
                <a:latin typeface="Calibri" panose="020F0502020204030204" pitchFamily="34" charset="0"/>
                <a:ea typeface="Times New Roman" panose="02020603050405020304" pitchFamily="18" charset="0"/>
              </a:rPr>
              <a:t>здравеопазването, </a:t>
            </a:r>
            <a:r>
              <a:rPr lang="ru-RU" dirty="0" smtClean="0">
                <a:solidFill>
                  <a:srgbClr val="357087"/>
                </a:solidFill>
                <a:latin typeface="Calibri" panose="020F0502020204030204" pitchFamily="34" charset="0"/>
                <a:ea typeface="Times New Roman" panose="02020603050405020304" pitchFamily="18" charset="0"/>
              </a:rPr>
              <a:t>отбраната</a:t>
            </a:r>
            <a:r>
              <a:rPr lang="ru-RU" dirty="0">
                <a:solidFill>
                  <a:srgbClr val="357087"/>
                </a:solidFill>
                <a:latin typeface="Calibri" panose="020F0502020204030204" pitchFamily="34" charset="0"/>
                <a:ea typeface="Times New Roman" panose="02020603050405020304" pitchFamily="18" charset="0"/>
              </a:rPr>
              <a:t>, изследването на космоса, </a:t>
            </a:r>
            <a:r>
              <a:rPr lang="ru-RU" dirty="0" smtClean="0">
                <a:solidFill>
                  <a:srgbClr val="357087"/>
                </a:solidFill>
                <a:latin typeface="Calibri" panose="020F0502020204030204" pitchFamily="34" charset="0"/>
                <a:ea typeface="Times New Roman" panose="02020603050405020304" pitchFamily="18" charset="0"/>
              </a:rPr>
              <a:t>авиацията</a:t>
            </a:r>
            <a:r>
              <a:rPr lang="bg-BG" dirty="0" smtClean="0">
                <a:solidFill>
                  <a:srgbClr val="357087"/>
                </a:solidFill>
                <a:latin typeface="Calibri" panose="020F0502020204030204" pitchFamily="34" charset="0"/>
                <a:ea typeface="Times New Roman" panose="02020603050405020304" pitchFamily="18" charset="0"/>
              </a:rPr>
              <a:t>.</a:t>
            </a:r>
            <a:endParaRPr lang="de-DE" dirty="0" smtClean="0">
              <a:solidFill>
                <a:srgbClr val="357087"/>
              </a:solidFill>
              <a:latin typeface="Calibri" panose="020F0502020204030204" pitchFamily="34" charset="0"/>
              <a:ea typeface="Times New Roman" panose="02020603050405020304" pitchFamily="18" charset="0"/>
            </a:endParaRPr>
          </a:p>
          <a:p>
            <a:pPr marL="285750" indent="-285750">
              <a:spcBef>
                <a:spcPts val="600"/>
              </a:spcBef>
              <a:buFont typeface="Wingdings" panose="05000000000000000000" pitchFamily="2" charset="2"/>
              <a:buChar char="Ø"/>
            </a:pPr>
            <a:r>
              <a:rPr lang="ru-RU" dirty="0" smtClean="0">
                <a:solidFill>
                  <a:srgbClr val="357087"/>
                </a:solidFill>
                <a:latin typeface="Calibri" panose="020F0502020204030204" pitchFamily="34" charset="0"/>
                <a:ea typeface="Times New Roman" panose="02020603050405020304" pitchFamily="18" charset="0"/>
              </a:rPr>
              <a:t>Нови </a:t>
            </a:r>
            <a:r>
              <a:rPr lang="ru-RU" dirty="0">
                <a:solidFill>
                  <a:srgbClr val="357087"/>
                </a:solidFill>
                <a:latin typeface="Calibri" panose="020F0502020204030204" pitchFamily="34" charset="0"/>
                <a:ea typeface="Times New Roman" panose="02020603050405020304" pitchFamily="18" charset="0"/>
              </a:rPr>
              <a:t>законодателни инициативи на Европейската комисия за подсигуряване на гарантирано количество собствен добив, преработка и рециклиране на редица критични суровини, напр. Европейския законодателен акт за суровините от изключителна </a:t>
            </a:r>
            <a:r>
              <a:rPr lang="ru-RU" dirty="0" smtClean="0">
                <a:solidFill>
                  <a:srgbClr val="357087"/>
                </a:solidFill>
                <a:latin typeface="Calibri" panose="020F0502020204030204" pitchFamily="34" charset="0"/>
                <a:ea typeface="Times New Roman" panose="02020603050405020304" pitchFamily="18" charset="0"/>
              </a:rPr>
              <a:t>важност</a:t>
            </a:r>
            <a:r>
              <a:rPr lang="bg-BG" dirty="0">
                <a:solidFill>
                  <a:srgbClr val="357087"/>
                </a:solidFill>
                <a:latin typeface="Calibri" panose="020F0502020204030204" pitchFamily="34" charset="0"/>
                <a:ea typeface="Times New Roman" panose="02020603050405020304" pitchFamily="18" charset="0"/>
              </a:rPr>
              <a:t>.</a:t>
            </a:r>
            <a:endParaRPr lang="en-US" dirty="0" smtClean="0">
              <a:solidFill>
                <a:srgbClr val="357087"/>
              </a:solidFill>
              <a:latin typeface="Calibri" panose="020F0502020204030204" pitchFamily="34" charset="0"/>
              <a:ea typeface="Times New Roman" panose="02020603050405020304" pitchFamily="18" charset="0"/>
            </a:endParaRPr>
          </a:p>
          <a:p>
            <a:pPr marL="285750" indent="-285750">
              <a:spcBef>
                <a:spcPts val="600"/>
              </a:spcBef>
              <a:buFont typeface="Wingdings" panose="05000000000000000000" pitchFamily="2" charset="2"/>
              <a:buChar char="Ø"/>
            </a:pPr>
            <a:r>
              <a:rPr lang="ru-RU" dirty="0" smtClean="0">
                <a:solidFill>
                  <a:srgbClr val="357087"/>
                </a:solidFill>
                <a:latin typeface="Calibri" panose="020F0502020204030204" pitchFamily="34" charset="0"/>
                <a:ea typeface="Times New Roman" panose="02020603050405020304" pitchFamily="18" charset="0"/>
              </a:rPr>
              <a:t>202</a:t>
            </a:r>
            <a:r>
              <a:rPr lang="el-GR" dirty="0" smtClean="0">
                <a:solidFill>
                  <a:srgbClr val="357087"/>
                </a:solidFill>
                <a:latin typeface="Calibri" panose="020F0502020204030204" pitchFamily="34" charset="0"/>
                <a:ea typeface="Times New Roman" panose="02020603050405020304" pitchFamily="18" charset="0"/>
              </a:rPr>
              <a:t>4</a:t>
            </a:r>
            <a:r>
              <a:rPr lang="ru-RU" dirty="0" smtClean="0">
                <a:solidFill>
                  <a:srgbClr val="357087"/>
                </a:solidFill>
                <a:latin typeface="Calibri" panose="020F0502020204030204" pitchFamily="34" charset="0"/>
                <a:ea typeface="Times New Roman" panose="02020603050405020304" pitchFamily="18" charset="0"/>
              </a:rPr>
              <a:t>: </a:t>
            </a:r>
            <a:r>
              <a:rPr lang="ru-RU" dirty="0">
                <a:solidFill>
                  <a:srgbClr val="357087"/>
                </a:solidFill>
                <a:latin typeface="Calibri" panose="020F0502020204030204" pitchFamily="34" charset="0"/>
                <a:ea typeface="Times New Roman" panose="02020603050405020304" pitchFamily="18" charset="0"/>
              </a:rPr>
              <a:t>Критични (34) и стратегически (</a:t>
            </a:r>
            <a:r>
              <a:rPr lang="ru-RU" dirty="0" smtClean="0">
                <a:solidFill>
                  <a:srgbClr val="357087"/>
                </a:solidFill>
                <a:latin typeface="Calibri" panose="020F0502020204030204" pitchFamily="34" charset="0"/>
                <a:ea typeface="Times New Roman" panose="02020603050405020304" pitchFamily="18" charset="0"/>
              </a:rPr>
              <a:t>1</a:t>
            </a:r>
            <a:r>
              <a:rPr lang="el-GR" dirty="0" smtClean="0">
                <a:solidFill>
                  <a:srgbClr val="357087"/>
                </a:solidFill>
                <a:latin typeface="Calibri" panose="020F0502020204030204" pitchFamily="34" charset="0"/>
                <a:ea typeface="Times New Roman" panose="02020603050405020304" pitchFamily="18" charset="0"/>
              </a:rPr>
              <a:t>7</a:t>
            </a:r>
            <a:r>
              <a:rPr lang="ru-RU" dirty="0" smtClean="0">
                <a:solidFill>
                  <a:srgbClr val="357087"/>
                </a:solidFill>
                <a:latin typeface="Calibri" panose="020F0502020204030204" pitchFamily="34" charset="0"/>
                <a:ea typeface="Times New Roman" panose="02020603050405020304" pitchFamily="18" charset="0"/>
              </a:rPr>
              <a:t>) суровини</a:t>
            </a:r>
            <a:endParaRPr lang="ru-RU" dirty="0">
              <a:solidFill>
                <a:srgbClr val="357087"/>
              </a:solidFill>
              <a:latin typeface="Calibri" panose="020F0502020204030204" pitchFamily="34" charset="0"/>
              <a:ea typeface="Times New Roman" panose="02020603050405020304" pitchFamily="18" charset="0"/>
            </a:endParaRPr>
          </a:p>
        </p:txBody>
      </p:sp>
      <p:pic>
        <p:nvPicPr>
          <p:cNvPr id="31" name="Picture 30" descr="eu_FLAG.JPG">
            <a:extLst>
              <a:ext uri="{FF2B5EF4-FFF2-40B4-BE49-F238E27FC236}">
                <a16:creationId xmlns="" xmlns:a16="http://schemas.microsoft.com/office/drawing/2014/main" id="{48B26FDF-EF47-10AC-33F5-90481E46FDAC}"/>
              </a:ext>
            </a:extLst>
          </p:cNvPr>
          <p:cNvPicPr>
            <a:picLocks noChangeAspect="1"/>
          </p:cNvPicPr>
          <p:nvPr/>
        </p:nvPicPr>
        <p:blipFill>
          <a:blip r:embed="rId2" cstate="print"/>
          <a:srcRect/>
          <a:stretch>
            <a:fillRect/>
          </a:stretch>
        </p:blipFill>
        <p:spPr bwMode="auto">
          <a:xfrm>
            <a:off x="8421424" y="195016"/>
            <a:ext cx="454343" cy="311468"/>
          </a:xfrm>
          <a:prstGeom prst="rect">
            <a:avLst/>
          </a:prstGeom>
          <a:noFill/>
          <a:ln w="9525">
            <a:noFill/>
            <a:miter lim="800000"/>
            <a:headEnd/>
            <a:tailEnd/>
          </a:ln>
        </p:spPr>
      </p:pic>
      <p:sp>
        <p:nvSpPr>
          <p:cNvPr id="23" name="Title 1"/>
          <p:cNvSpPr txBox="1">
            <a:spLocks/>
          </p:cNvSpPr>
          <p:nvPr/>
        </p:nvSpPr>
        <p:spPr>
          <a:xfrm>
            <a:off x="0" y="6444048"/>
            <a:ext cx="12191999" cy="436179"/>
          </a:xfrm>
          <a:prstGeom prst="rect">
            <a:avLst/>
          </a:prstGeom>
          <a:solidFill>
            <a:srgbClr val="357087"/>
          </a:solidFill>
          <a:effectLst>
            <a:innerShdw blurRad="63500" dist="50800" dir="2700000">
              <a:schemeClr val="bg2">
                <a:lumMod val="50000"/>
                <a:alpha val="50000"/>
              </a:schemeClr>
            </a:innerShdw>
          </a:effectLst>
        </p:spPr>
        <p:txBody>
          <a:bodyPr anchor="ctr">
            <a:normAutofit fontScale="97500"/>
          </a:bodyPr>
          <a:lstStyle/>
          <a:p>
            <a:pPr algn="ctr">
              <a:defRPr/>
            </a:pPr>
            <a:endParaRPr lang="en-US" sz="1600" dirty="0">
              <a:solidFill>
                <a:schemeClr val="bg1"/>
              </a:solidFill>
              <a:effectLst>
                <a:outerShdw blurRad="38100" dist="38100" dir="2700000" algn="tl">
                  <a:srgbClr val="000000">
                    <a:alpha val="43137"/>
                  </a:srgbClr>
                </a:outerShdw>
              </a:effectLst>
              <a:latin typeface="Helvetica" pitchFamily="34" charset="0"/>
              <a:ea typeface="ＭＳ Ｐゴシック" charset="0"/>
              <a:cs typeface="Helvetica" pitchFamily="34" charset="0"/>
            </a:endParaRPr>
          </a:p>
        </p:txBody>
      </p:sp>
      <p:sp>
        <p:nvSpPr>
          <p:cNvPr id="34" name="TextBox 33">
            <a:extLst>
              <a:ext uri="{FF2B5EF4-FFF2-40B4-BE49-F238E27FC236}">
                <a16:creationId xmlns="" xmlns:a16="http://schemas.microsoft.com/office/drawing/2014/main" id="{F6B5927D-74BB-A79F-B9E0-BB7E46B223A9}"/>
              </a:ext>
            </a:extLst>
          </p:cNvPr>
          <p:cNvSpPr txBox="1"/>
          <p:nvPr/>
        </p:nvSpPr>
        <p:spPr>
          <a:xfrm>
            <a:off x="8882664" y="100989"/>
            <a:ext cx="3159393" cy="461665"/>
          </a:xfrm>
          <a:prstGeom prst="rect">
            <a:avLst/>
          </a:prstGeom>
          <a:noFill/>
        </p:spPr>
        <p:txBody>
          <a:bodyPr wrap="square" rtlCol="0">
            <a:spAutoFit/>
          </a:bodyPr>
          <a:lstStyle/>
          <a:p>
            <a:r>
              <a:rPr lang="en-GB" sz="1200" dirty="0" smtClean="0">
                <a:solidFill>
                  <a:srgbClr val="357087"/>
                </a:solidFill>
              </a:rPr>
              <a:t>Project funded by </a:t>
            </a:r>
            <a:r>
              <a:rPr lang="en-US" sz="1200" dirty="0" err="1" smtClean="0">
                <a:solidFill>
                  <a:srgbClr val="357087"/>
                </a:solidFill>
              </a:rPr>
              <a:t>NextGenerationEU</a:t>
            </a:r>
            <a:r>
              <a:rPr lang="bg-BG" sz="1200" dirty="0" smtClean="0">
                <a:solidFill>
                  <a:srgbClr val="357087"/>
                </a:solidFill>
              </a:rPr>
              <a:t> </a:t>
            </a:r>
          </a:p>
          <a:p>
            <a:r>
              <a:rPr lang="bg-BG" sz="1200" dirty="0" smtClean="0">
                <a:solidFill>
                  <a:srgbClr val="357087"/>
                </a:solidFill>
              </a:rPr>
              <a:t> </a:t>
            </a:r>
            <a:r>
              <a:rPr lang="ru-RU" sz="1200" dirty="0" smtClean="0">
                <a:solidFill>
                  <a:srgbClr val="357087"/>
                </a:solidFill>
              </a:rPr>
              <a:t>договор № ПВУ-11 (BG-RRP-2.011-0040-C01)</a:t>
            </a:r>
            <a:endParaRPr lang="en-GB" sz="1200" dirty="0">
              <a:solidFill>
                <a:srgbClr val="357087"/>
              </a:solidFill>
            </a:endParaRPr>
          </a:p>
        </p:txBody>
      </p:sp>
      <p:pic>
        <p:nvPicPr>
          <p:cNvPr id="39" name="Picture 38"/>
          <p:cNvPicPr>
            <a:picLocks noChangeAspect="1"/>
          </p:cNvPicPr>
          <p:nvPr/>
        </p:nvPicPr>
        <p:blipFill rotWithShape="1">
          <a:blip r:embed="rId3"/>
          <a:srcRect t="5301"/>
          <a:stretch/>
        </p:blipFill>
        <p:spPr>
          <a:xfrm>
            <a:off x="377869" y="918549"/>
            <a:ext cx="5677491" cy="3446798"/>
          </a:xfrm>
          <a:prstGeom prst="rect">
            <a:avLst/>
          </a:prstGeom>
        </p:spPr>
      </p:pic>
      <p:sp>
        <p:nvSpPr>
          <p:cNvPr id="8" name="Rectangle 7"/>
          <p:cNvSpPr/>
          <p:nvPr/>
        </p:nvSpPr>
        <p:spPr>
          <a:xfrm>
            <a:off x="311290" y="4259378"/>
            <a:ext cx="5888335" cy="461665"/>
          </a:xfrm>
          <a:prstGeom prst="rect">
            <a:avLst/>
          </a:prstGeom>
        </p:spPr>
        <p:txBody>
          <a:bodyPr wrap="square">
            <a:spAutoFit/>
          </a:bodyPr>
          <a:lstStyle/>
          <a:p>
            <a:pPr marL="68263" indent="23813" algn="just">
              <a:spcAft>
                <a:spcPts val="0"/>
              </a:spcAft>
            </a:pPr>
            <a:r>
              <a:rPr lang="bg-BG" sz="1200" i="1" dirty="0">
                <a:latin typeface="Times New Roman" panose="02020603050405020304" pitchFamily="18" charset="0"/>
                <a:ea typeface="Times New Roman" panose="02020603050405020304" pitchFamily="18" charset="0"/>
              </a:rPr>
              <a:t>Приложения на суровини в 9 ключови технологии и три сектора с оценено ниво на риск от доставките </a:t>
            </a:r>
            <a:r>
              <a:rPr lang="bg-BG" sz="1200" i="1" dirty="0" smtClean="0">
                <a:latin typeface="Times New Roman" panose="02020603050405020304" pitchFamily="18" charset="0"/>
                <a:ea typeface="Times New Roman" panose="02020603050405020304" pitchFamily="18" charset="0"/>
              </a:rPr>
              <a:t>им (Източник: Прогнозно проучване на Европейския съюз, 2020.</a:t>
            </a:r>
            <a:endParaRPr lang="en-US" sz="1200" dirty="0">
              <a:effectLst/>
              <a:latin typeface="Times New Roman" panose="02020603050405020304" pitchFamily="18" charset="0"/>
              <a:ea typeface="Times New Roman" panose="02020603050405020304" pitchFamily="18" charset="0"/>
            </a:endParaRPr>
          </a:p>
        </p:txBody>
      </p:sp>
      <p:graphicFrame>
        <p:nvGraphicFramePr>
          <p:cNvPr id="9" name="Table 8"/>
          <p:cNvGraphicFramePr>
            <a:graphicFrameLocks noGrp="1"/>
          </p:cNvGraphicFramePr>
          <p:nvPr>
            <p:extLst/>
          </p:nvPr>
        </p:nvGraphicFramePr>
        <p:xfrm>
          <a:off x="487766" y="4784802"/>
          <a:ext cx="5547273" cy="1649476"/>
        </p:xfrm>
        <a:graphic>
          <a:graphicData uri="http://schemas.openxmlformats.org/drawingml/2006/table">
            <a:tbl>
              <a:tblPr firstRow="1" bandRow="1">
                <a:tableStyleId>{93296810-A885-4BE3-A3E7-6D5BEEA58F35}</a:tableStyleId>
              </a:tblPr>
              <a:tblGrid>
                <a:gridCol w="1118877">
                  <a:extLst>
                    <a:ext uri="{9D8B030D-6E8A-4147-A177-3AD203B41FA5}">
                      <a16:colId xmlns="" xmlns:a16="http://schemas.microsoft.com/office/drawing/2014/main" val="2150424253"/>
                    </a:ext>
                  </a:extLst>
                </a:gridCol>
                <a:gridCol w="1165987">
                  <a:extLst>
                    <a:ext uri="{9D8B030D-6E8A-4147-A177-3AD203B41FA5}">
                      <a16:colId xmlns="" xmlns:a16="http://schemas.microsoft.com/office/drawing/2014/main" val="2606244787"/>
                    </a:ext>
                  </a:extLst>
                </a:gridCol>
                <a:gridCol w="1165987">
                  <a:extLst>
                    <a:ext uri="{9D8B030D-6E8A-4147-A177-3AD203B41FA5}">
                      <a16:colId xmlns="" xmlns:a16="http://schemas.microsoft.com/office/drawing/2014/main" val="4014634455"/>
                    </a:ext>
                  </a:extLst>
                </a:gridCol>
                <a:gridCol w="1165987">
                  <a:extLst>
                    <a:ext uri="{9D8B030D-6E8A-4147-A177-3AD203B41FA5}">
                      <a16:colId xmlns="" xmlns:a16="http://schemas.microsoft.com/office/drawing/2014/main" val="1864952245"/>
                    </a:ext>
                  </a:extLst>
                </a:gridCol>
                <a:gridCol w="930435">
                  <a:extLst>
                    <a:ext uri="{9D8B030D-6E8A-4147-A177-3AD203B41FA5}">
                      <a16:colId xmlns="" xmlns:a16="http://schemas.microsoft.com/office/drawing/2014/main" val="1681108327"/>
                    </a:ext>
                  </a:extLst>
                </a:gridCol>
              </a:tblGrid>
              <a:tr h="247367">
                <a:tc gridSpan="5">
                  <a:txBody>
                    <a:bodyPr/>
                    <a:lstStyle/>
                    <a:p>
                      <a:pPr marL="64135" algn="ctr">
                        <a:lnSpc>
                          <a:spcPts val="1280"/>
                        </a:lnSpc>
                        <a:spcAft>
                          <a:spcPts val="0"/>
                        </a:spcAft>
                      </a:pPr>
                      <a:r>
                        <a:rPr lang="ru-RU" sz="1100" kern="100" dirty="0">
                          <a:solidFill>
                            <a:srgbClr val="5D8646"/>
                          </a:solidFill>
                          <a:effectLst/>
                        </a:rPr>
                        <a:t>2023: Критични (34) и стратегически (16) суровини </a:t>
                      </a:r>
                      <a:endParaRPr lang="en-US" sz="1100" kern="100" dirty="0">
                        <a:solidFill>
                          <a:srgbClr val="5D8646"/>
                        </a:solidFill>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481566568"/>
                  </a:ext>
                </a:extLst>
              </a:tr>
              <a:tr h="165319">
                <a:tc>
                  <a:txBody>
                    <a:bodyPr/>
                    <a:lstStyle/>
                    <a:p>
                      <a:pPr marL="64135" algn="just">
                        <a:lnSpc>
                          <a:spcPts val="1280"/>
                        </a:lnSpc>
                        <a:spcAft>
                          <a:spcPts val="0"/>
                        </a:spcAft>
                      </a:pPr>
                      <a:r>
                        <a:rPr lang="bg-BG" sz="1000" kern="100">
                          <a:effectLst/>
                        </a:rPr>
                        <a:t>Алуминий/Боксит</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solidFill>
                      <a:schemeClr val="accent1">
                        <a:lumMod val="20000"/>
                        <a:lumOff val="80000"/>
                      </a:schemeClr>
                    </a:solidFill>
                  </a:tcPr>
                </a:tc>
                <a:tc>
                  <a:txBody>
                    <a:bodyPr/>
                    <a:lstStyle/>
                    <a:p>
                      <a:pPr marL="64135" algn="just">
                        <a:lnSpc>
                          <a:spcPts val="1280"/>
                        </a:lnSpc>
                        <a:spcAft>
                          <a:spcPts val="0"/>
                        </a:spcAft>
                      </a:pPr>
                      <a:r>
                        <a:rPr lang="bg-BG" sz="1000" kern="100">
                          <a:effectLst/>
                        </a:rPr>
                        <a:t>Антимон</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solidFill>
                      <a:schemeClr val="accent1">
                        <a:lumMod val="20000"/>
                        <a:lumOff val="80000"/>
                      </a:schemeClr>
                    </a:solidFill>
                  </a:tcPr>
                </a:tc>
                <a:tc>
                  <a:txBody>
                    <a:bodyPr/>
                    <a:lstStyle/>
                    <a:p>
                      <a:pPr marL="64135" algn="just">
                        <a:lnSpc>
                          <a:spcPts val="1280"/>
                        </a:lnSpc>
                        <a:spcAft>
                          <a:spcPts val="0"/>
                        </a:spcAft>
                      </a:pPr>
                      <a:r>
                        <a:rPr lang="bg-BG" sz="1000" kern="100">
                          <a:effectLst/>
                        </a:rPr>
                        <a:t>Арсен</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solidFill>
                      <a:schemeClr val="accent1">
                        <a:lumMod val="20000"/>
                        <a:lumOff val="80000"/>
                      </a:schemeClr>
                    </a:solidFill>
                  </a:tcPr>
                </a:tc>
                <a:tc>
                  <a:txBody>
                    <a:bodyPr/>
                    <a:lstStyle/>
                    <a:p>
                      <a:pPr marL="64135" algn="just">
                        <a:lnSpc>
                          <a:spcPts val="1280"/>
                        </a:lnSpc>
                        <a:spcAft>
                          <a:spcPts val="0"/>
                        </a:spcAft>
                      </a:pPr>
                      <a:r>
                        <a:rPr lang="bg-BG" sz="1000" kern="100">
                          <a:effectLst/>
                        </a:rPr>
                        <a:t>Барит</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solidFill>
                      <a:schemeClr val="accent1">
                        <a:lumMod val="20000"/>
                        <a:lumOff val="80000"/>
                      </a:schemeClr>
                    </a:solidFill>
                  </a:tcPr>
                </a:tc>
                <a:tc>
                  <a:txBody>
                    <a:bodyPr/>
                    <a:lstStyle/>
                    <a:p>
                      <a:pPr marL="64135" algn="just">
                        <a:lnSpc>
                          <a:spcPts val="1280"/>
                        </a:lnSpc>
                        <a:spcAft>
                          <a:spcPts val="0"/>
                        </a:spcAft>
                      </a:pPr>
                      <a:r>
                        <a:rPr lang="bg-BG" sz="1000" kern="100">
                          <a:effectLst/>
                        </a:rPr>
                        <a:t>Берилий</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solidFill>
                      <a:schemeClr val="accent1">
                        <a:lumMod val="20000"/>
                        <a:lumOff val="80000"/>
                      </a:schemeClr>
                    </a:solidFill>
                  </a:tcPr>
                </a:tc>
                <a:extLst>
                  <a:ext uri="{0D108BD9-81ED-4DB2-BD59-A6C34878D82A}">
                    <a16:rowId xmlns="" xmlns:a16="http://schemas.microsoft.com/office/drawing/2014/main" val="1997594613"/>
                  </a:ext>
                </a:extLst>
              </a:tr>
              <a:tr h="165319">
                <a:tc>
                  <a:txBody>
                    <a:bodyPr/>
                    <a:lstStyle/>
                    <a:p>
                      <a:pPr marL="64135" algn="just">
                        <a:lnSpc>
                          <a:spcPts val="1280"/>
                        </a:lnSpc>
                        <a:spcAft>
                          <a:spcPts val="0"/>
                        </a:spcAft>
                      </a:pPr>
                      <a:r>
                        <a:rPr lang="bg-BG" sz="1000" i="1" kern="100" dirty="0">
                          <a:effectLst/>
                        </a:rPr>
                        <a:t>Бисмут</a:t>
                      </a:r>
                      <a:endParaRPr lang="en-US" sz="1100"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solidFill>
                      <a:schemeClr val="accent1">
                        <a:lumMod val="20000"/>
                        <a:lumOff val="80000"/>
                      </a:schemeClr>
                    </a:solidFill>
                  </a:tcPr>
                </a:tc>
                <a:tc>
                  <a:txBody>
                    <a:bodyPr/>
                    <a:lstStyle/>
                    <a:p>
                      <a:pPr marL="64135" algn="just">
                        <a:lnSpc>
                          <a:spcPts val="1280"/>
                        </a:lnSpc>
                        <a:spcAft>
                          <a:spcPts val="0"/>
                        </a:spcAft>
                      </a:pPr>
                      <a:r>
                        <a:rPr lang="bg-BG" sz="1000" i="1" kern="100" dirty="0">
                          <a:effectLst/>
                        </a:rPr>
                        <a:t>Бор</a:t>
                      </a:r>
                      <a:r>
                        <a:rPr lang="bg-BG" sz="1000" kern="100" dirty="0">
                          <a:effectLst/>
                        </a:rPr>
                        <a:t>/ Борати</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solidFill>
                      <a:schemeClr val="accent1">
                        <a:lumMod val="20000"/>
                        <a:lumOff val="80000"/>
                      </a:schemeClr>
                    </a:solidFill>
                  </a:tcPr>
                </a:tc>
                <a:tc>
                  <a:txBody>
                    <a:bodyPr/>
                    <a:lstStyle/>
                    <a:p>
                      <a:pPr marL="64135" algn="just">
                        <a:lnSpc>
                          <a:spcPts val="1280"/>
                        </a:lnSpc>
                        <a:spcAft>
                          <a:spcPts val="0"/>
                        </a:spcAft>
                      </a:pPr>
                      <a:r>
                        <a:rPr lang="bg-BG" sz="1000" kern="100">
                          <a:effectLst/>
                        </a:rPr>
                        <a:t>Ванадий</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solidFill>
                      <a:schemeClr val="accent1">
                        <a:lumMod val="20000"/>
                        <a:lumOff val="80000"/>
                      </a:schemeClr>
                    </a:solidFill>
                  </a:tcPr>
                </a:tc>
                <a:tc>
                  <a:txBody>
                    <a:bodyPr/>
                    <a:lstStyle/>
                    <a:p>
                      <a:pPr marL="64135" algn="just">
                        <a:lnSpc>
                          <a:spcPts val="1280"/>
                        </a:lnSpc>
                        <a:spcAft>
                          <a:spcPts val="0"/>
                        </a:spcAft>
                      </a:pPr>
                      <a:r>
                        <a:rPr lang="bg-BG" sz="1000" i="1" kern="100" dirty="0">
                          <a:effectLst/>
                        </a:rPr>
                        <a:t>Волфрам</a:t>
                      </a:r>
                      <a:endParaRPr lang="en-US" sz="1100"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solidFill>
                      <a:schemeClr val="accent1">
                        <a:lumMod val="20000"/>
                        <a:lumOff val="80000"/>
                      </a:schemeClr>
                    </a:solidFill>
                  </a:tcPr>
                </a:tc>
                <a:tc>
                  <a:txBody>
                    <a:bodyPr/>
                    <a:lstStyle/>
                    <a:p>
                      <a:pPr marL="64135" algn="just">
                        <a:lnSpc>
                          <a:spcPts val="1280"/>
                        </a:lnSpc>
                        <a:spcAft>
                          <a:spcPts val="0"/>
                        </a:spcAft>
                      </a:pPr>
                      <a:r>
                        <a:rPr lang="bg-BG" sz="1000" i="1" kern="100" dirty="0">
                          <a:effectLst/>
                        </a:rPr>
                        <a:t>Галий</a:t>
                      </a:r>
                      <a:endParaRPr lang="en-US" sz="1100"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solidFill>
                      <a:schemeClr val="accent1">
                        <a:lumMod val="20000"/>
                        <a:lumOff val="80000"/>
                      </a:schemeClr>
                    </a:solidFill>
                  </a:tcPr>
                </a:tc>
                <a:extLst>
                  <a:ext uri="{0D108BD9-81ED-4DB2-BD59-A6C34878D82A}">
                    <a16:rowId xmlns="" xmlns:a16="http://schemas.microsoft.com/office/drawing/2014/main" val="2546543177"/>
                  </a:ext>
                </a:extLst>
              </a:tr>
              <a:tr h="165319">
                <a:tc>
                  <a:txBody>
                    <a:bodyPr/>
                    <a:lstStyle/>
                    <a:p>
                      <a:pPr marL="64135" algn="just">
                        <a:lnSpc>
                          <a:spcPts val="1280"/>
                        </a:lnSpc>
                        <a:spcAft>
                          <a:spcPts val="0"/>
                        </a:spcAft>
                      </a:pPr>
                      <a:r>
                        <a:rPr lang="bg-BG" sz="1000" i="1" kern="100" dirty="0">
                          <a:effectLst/>
                        </a:rPr>
                        <a:t>Германий</a:t>
                      </a:r>
                      <a:endParaRPr lang="en-US" sz="1100"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solidFill>
                      <a:schemeClr val="accent1">
                        <a:lumMod val="20000"/>
                        <a:lumOff val="80000"/>
                      </a:schemeClr>
                    </a:solidFill>
                  </a:tcPr>
                </a:tc>
                <a:tc>
                  <a:txBody>
                    <a:bodyPr/>
                    <a:lstStyle/>
                    <a:p>
                      <a:pPr marL="64135" algn="just">
                        <a:lnSpc>
                          <a:spcPts val="1280"/>
                        </a:lnSpc>
                        <a:spcAft>
                          <a:spcPts val="0"/>
                        </a:spcAft>
                      </a:pPr>
                      <a:r>
                        <a:rPr lang="bg-BG" sz="1000" i="1" kern="100" dirty="0">
                          <a:effectLst/>
                        </a:rPr>
                        <a:t>Графит</a:t>
                      </a:r>
                      <a:endParaRPr lang="en-US" sz="1100"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solidFill>
                      <a:schemeClr val="accent1">
                        <a:lumMod val="20000"/>
                        <a:lumOff val="80000"/>
                      </a:schemeClr>
                    </a:solidFill>
                  </a:tcPr>
                </a:tc>
                <a:tc>
                  <a:txBody>
                    <a:bodyPr/>
                    <a:lstStyle/>
                    <a:p>
                      <a:pPr marL="64135" algn="just">
                        <a:lnSpc>
                          <a:spcPts val="1280"/>
                        </a:lnSpc>
                        <a:spcAft>
                          <a:spcPts val="0"/>
                        </a:spcAft>
                      </a:pPr>
                      <a:r>
                        <a:rPr lang="bg-BG" sz="1000" i="1" kern="100" dirty="0">
                          <a:effectLst/>
                        </a:rPr>
                        <a:t>Кобалт</a:t>
                      </a:r>
                      <a:endParaRPr lang="en-US" sz="1100"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solidFill>
                      <a:schemeClr val="accent1">
                        <a:lumMod val="20000"/>
                        <a:lumOff val="80000"/>
                      </a:schemeClr>
                    </a:solidFill>
                  </a:tcPr>
                </a:tc>
                <a:tc>
                  <a:txBody>
                    <a:bodyPr/>
                    <a:lstStyle/>
                    <a:p>
                      <a:pPr marL="64135" algn="just">
                        <a:lnSpc>
                          <a:spcPts val="1280"/>
                        </a:lnSpc>
                        <a:spcAft>
                          <a:spcPts val="0"/>
                        </a:spcAft>
                      </a:pPr>
                      <a:r>
                        <a:rPr lang="bg-BG" sz="1000" kern="100" dirty="0">
                          <a:effectLst/>
                        </a:rPr>
                        <a:t>Коксувани въглища</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solidFill>
                      <a:schemeClr val="accent1">
                        <a:lumMod val="20000"/>
                        <a:lumOff val="80000"/>
                      </a:schemeClr>
                    </a:solidFill>
                  </a:tcPr>
                </a:tc>
                <a:tc>
                  <a:txBody>
                    <a:bodyPr/>
                    <a:lstStyle/>
                    <a:p>
                      <a:pPr marL="64135" algn="just">
                        <a:lnSpc>
                          <a:spcPts val="1280"/>
                        </a:lnSpc>
                        <a:spcAft>
                          <a:spcPts val="0"/>
                        </a:spcAft>
                      </a:pPr>
                      <a:r>
                        <a:rPr lang="bg-BG" sz="1000" i="1" kern="100" dirty="0">
                          <a:effectLst/>
                        </a:rPr>
                        <a:t>Литий</a:t>
                      </a:r>
                      <a:endParaRPr lang="en-US" sz="1100"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solidFill>
                      <a:schemeClr val="accent1">
                        <a:lumMod val="20000"/>
                        <a:lumOff val="80000"/>
                      </a:schemeClr>
                    </a:solidFill>
                  </a:tcPr>
                </a:tc>
                <a:extLst>
                  <a:ext uri="{0D108BD9-81ED-4DB2-BD59-A6C34878D82A}">
                    <a16:rowId xmlns="" xmlns:a16="http://schemas.microsoft.com/office/drawing/2014/main" val="1881037293"/>
                  </a:ext>
                </a:extLst>
              </a:tr>
              <a:tr h="165319">
                <a:tc>
                  <a:txBody>
                    <a:bodyPr/>
                    <a:lstStyle/>
                    <a:p>
                      <a:pPr marL="64135" algn="just">
                        <a:lnSpc>
                          <a:spcPts val="1280"/>
                        </a:lnSpc>
                        <a:spcAft>
                          <a:spcPts val="0"/>
                        </a:spcAft>
                      </a:pPr>
                      <a:r>
                        <a:rPr lang="bg-BG" sz="1000" i="1" kern="100" dirty="0">
                          <a:effectLst/>
                        </a:rPr>
                        <a:t>Магнезий</a:t>
                      </a:r>
                      <a:endParaRPr lang="en-US" sz="1100"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solidFill>
                      <a:schemeClr val="accent1">
                        <a:lumMod val="20000"/>
                        <a:lumOff val="80000"/>
                      </a:schemeClr>
                    </a:solidFill>
                  </a:tcPr>
                </a:tc>
                <a:tc>
                  <a:txBody>
                    <a:bodyPr/>
                    <a:lstStyle/>
                    <a:p>
                      <a:pPr marL="64135" algn="just">
                        <a:lnSpc>
                          <a:spcPts val="1280"/>
                        </a:lnSpc>
                        <a:spcAft>
                          <a:spcPts val="0"/>
                        </a:spcAft>
                      </a:pPr>
                      <a:r>
                        <a:rPr lang="bg-BG" sz="1000" i="1" kern="100" dirty="0">
                          <a:effectLst/>
                        </a:rPr>
                        <a:t>Манган</a:t>
                      </a:r>
                      <a:endParaRPr lang="en-US" sz="1100"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solidFill>
                      <a:schemeClr val="accent1">
                        <a:lumMod val="20000"/>
                        <a:lumOff val="80000"/>
                      </a:schemeClr>
                    </a:solidFill>
                  </a:tcPr>
                </a:tc>
                <a:tc>
                  <a:txBody>
                    <a:bodyPr/>
                    <a:lstStyle/>
                    <a:p>
                      <a:pPr marL="64135" algn="just">
                        <a:lnSpc>
                          <a:spcPts val="1280"/>
                        </a:lnSpc>
                        <a:spcAft>
                          <a:spcPts val="0"/>
                        </a:spcAft>
                      </a:pPr>
                      <a:r>
                        <a:rPr lang="bg-BG" sz="1000" i="1" kern="100" dirty="0">
                          <a:effectLst/>
                        </a:rPr>
                        <a:t>Мед</a:t>
                      </a:r>
                      <a:endParaRPr lang="en-US" sz="1100"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solidFill>
                      <a:schemeClr val="accent1">
                        <a:lumMod val="20000"/>
                        <a:lumOff val="80000"/>
                      </a:schemeClr>
                    </a:solidFill>
                  </a:tcPr>
                </a:tc>
                <a:tc>
                  <a:txBody>
                    <a:bodyPr/>
                    <a:lstStyle/>
                    <a:p>
                      <a:pPr marL="64135" algn="just">
                        <a:lnSpc>
                          <a:spcPts val="1280"/>
                        </a:lnSpc>
                        <a:spcAft>
                          <a:spcPts val="0"/>
                        </a:spcAft>
                      </a:pPr>
                      <a:r>
                        <a:rPr lang="bg-BG" sz="1000" i="1" kern="100" dirty="0">
                          <a:effectLst/>
                        </a:rPr>
                        <a:t>Никел</a:t>
                      </a:r>
                      <a:endParaRPr lang="en-US" sz="1100"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solidFill>
                      <a:schemeClr val="accent1">
                        <a:lumMod val="20000"/>
                        <a:lumOff val="80000"/>
                      </a:schemeClr>
                    </a:solidFill>
                  </a:tcPr>
                </a:tc>
                <a:tc>
                  <a:txBody>
                    <a:bodyPr/>
                    <a:lstStyle/>
                    <a:p>
                      <a:pPr marL="64135" algn="just">
                        <a:lnSpc>
                          <a:spcPts val="1280"/>
                        </a:lnSpc>
                        <a:spcAft>
                          <a:spcPts val="0"/>
                        </a:spcAft>
                      </a:pPr>
                      <a:r>
                        <a:rPr lang="bg-BG" sz="1000" kern="100">
                          <a:effectLst/>
                        </a:rPr>
                        <a:t>Ниобий</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solidFill>
                      <a:schemeClr val="accent1">
                        <a:lumMod val="20000"/>
                        <a:lumOff val="80000"/>
                      </a:schemeClr>
                    </a:solidFill>
                  </a:tcPr>
                </a:tc>
                <a:extLst>
                  <a:ext uri="{0D108BD9-81ED-4DB2-BD59-A6C34878D82A}">
                    <a16:rowId xmlns="" xmlns:a16="http://schemas.microsoft.com/office/drawing/2014/main" val="128253390"/>
                  </a:ext>
                </a:extLst>
              </a:tr>
              <a:tr h="324516">
                <a:tc>
                  <a:txBody>
                    <a:bodyPr/>
                    <a:lstStyle/>
                    <a:p>
                      <a:pPr marL="64135">
                        <a:lnSpc>
                          <a:spcPts val="1280"/>
                        </a:lnSpc>
                        <a:spcAft>
                          <a:spcPts val="0"/>
                        </a:spcAft>
                      </a:pPr>
                      <a:r>
                        <a:rPr lang="ru-RU" sz="1000" i="1" kern="100" dirty="0">
                          <a:effectLst/>
                        </a:rPr>
                        <a:t>Платинова група елементи</a:t>
                      </a:r>
                      <a:endParaRPr lang="en-US" sz="1100"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solidFill>
                      <a:schemeClr val="accent1">
                        <a:lumMod val="20000"/>
                        <a:lumOff val="80000"/>
                      </a:schemeClr>
                    </a:solidFill>
                  </a:tcPr>
                </a:tc>
                <a:tc>
                  <a:txBody>
                    <a:bodyPr/>
                    <a:lstStyle/>
                    <a:p>
                      <a:pPr marL="64135">
                        <a:lnSpc>
                          <a:spcPts val="1280"/>
                        </a:lnSpc>
                        <a:spcAft>
                          <a:spcPts val="0"/>
                        </a:spcAft>
                      </a:pPr>
                      <a:r>
                        <a:rPr lang="bg-BG" sz="1000" i="1" kern="100" dirty="0" smtClean="0">
                          <a:effectLst/>
                        </a:rPr>
                        <a:t>Леки редкоземни елементи (ЛРЗЕ</a:t>
                      </a:r>
                      <a:r>
                        <a:rPr lang="bg-BG" sz="1000" i="1" kern="100" dirty="0">
                          <a:effectLst/>
                        </a:rPr>
                        <a:t>)</a:t>
                      </a:r>
                      <a:endParaRPr lang="en-US" sz="1100"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solidFill>
                      <a:schemeClr val="accent1">
                        <a:lumMod val="20000"/>
                        <a:lumOff val="80000"/>
                      </a:schemeClr>
                    </a:solidFill>
                  </a:tcPr>
                </a:tc>
                <a:tc>
                  <a:txBody>
                    <a:bodyPr/>
                    <a:lstStyle/>
                    <a:p>
                      <a:pPr marL="64135">
                        <a:lnSpc>
                          <a:spcPts val="1280"/>
                        </a:lnSpc>
                        <a:spcAft>
                          <a:spcPts val="0"/>
                        </a:spcAft>
                      </a:pPr>
                      <a:r>
                        <a:rPr lang="bg-BG" sz="1000" i="1" kern="100" dirty="0">
                          <a:effectLst/>
                        </a:rPr>
                        <a:t>Тежки редкоземни елементи (ТРЗЕ)</a:t>
                      </a:r>
                      <a:endParaRPr lang="en-US" sz="1100"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solidFill>
                      <a:schemeClr val="accent1">
                        <a:lumMod val="20000"/>
                        <a:lumOff val="80000"/>
                      </a:schemeClr>
                    </a:solidFill>
                  </a:tcPr>
                </a:tc>
                <a:tc>
                  <a:txBody>
                    <a:bodyPr/>
                    <a:lstStyle/>
                    <a:p>
                      <a:pPr marL="64135" algn="just">
                        <a:lnSpc>
                          <a:spcPts val="1280"/>
                        </a:lnSpc>
                        <a:spcAft>
                          <a:spcPts val="0"/>
                        </a:spcAft>
                      </a:pPr>
                      <a:r>
                        <a:rPr lang="bg-BG" sz="1000" i="1" kern="100" dirty="0">
                          <a:effectLst/>
                        </a:rPr>
                        <a:t>Силиций</a:t>
                      </a:r>
                      <a:endParaRPr lang="en-US" sz="1100"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solidFill>
                      <a:schemeClr val="accent1">
                        <a:lumMod val="20000"/>
                        <a:lumOff val="80000"/>
                      </a:schemeClr>
                    </a:solidFill>
                  </a:tcPr>
                </a:tc>
                <a:tc>
                  <a:txBody>
                    <a:bodyPr/>
                    <a:lstStyle/>
                    <a:p>
                      <a:pPr marL="64135" algn="just">
                        <a:lnSpc>
                          <a:spcPts val="1280"/>
                        </a:lnSpc>
                        <a:spcAft>
                          <a:spcPts val="0"/>
                        </a:spcAft>
                      </a:pPr>
                      <a:r>
                        <a:rPr lang="bg-BG" sz="1000" kern="100">
                          <a:effectLst/>
                        </a:rPr>
                        <a:t>Скандий</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solidFill>
                      <a:schemeClr val="accent1">
                        <a:lumMod val="20000"/>
                        <a:lumOff val="80000"/>
                      </a:schemeClr>
                    </a:solidFill>
                  </a:tcPr>
                </a:tc>
                <a:extLst>
                  <a:ext uri="{0D108BD9-81ED-4DB2-BD59-A6C34878D82A}">
                    <a16:rowId xmlns="" xmlns:a16="http://schemas.microsoft.com/office/drawing/2014/main" val="109724546"/>
                  </a:ext>
                </a:extLst>
              </a:tr>
              <a:tr h="165319">
                <a:tc>
                  <a:txBody>
                    <a:bodyPr/>
                    <a:lstStyle/>
                    <a:p>
                      <a:pPr marL="64135" algn="just">
                        <a:lnSpc>
                          <a:spcPts val="1280"/>
                        </a:lnSpc>
                        <a:spcAft>
                          <a:spcPts val="0"/>
                        </a:spcAft>
                      </a:pPr>
                      <a:r>
                        <a:rPr lang="bg-BG" sz="1000" kern="100">
                          <a:effectLst/>
                        </a:rPr>
                        <a:t>Стронций</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solidFill>
                      <a:schemeClr val="accent1">
                        <a:lumMod val="20000"/>
                        <a:lumOff val="80000"/>
                      </a:schemeClr>
                    </a:solidFill>
                  </a:tcPr>
                </a:tc>
                <a:tc>
                  <a:txBody>
                    <a:bodyPr/>
                    <a:lstStyle/>
                    <a:p>
                      <a:pPr marL="64135" algn="just">
                        <a:lnSpc>
                          <a:spcPts val="1280"/>
                        </a:lnSpc>
                        <a:spcAft>
                          <a:spcPts val="0"/>
                        </a:spcAft>
                      </a:pPr>
                      <a:r>
                        <a:rPr lang="bg-BG" sz="1000" kern="100">
                          <a:effectLst/>
                        </a:rPr>
                        <a:t>Тантал</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solidFill>
                      <a:schemeClr val="accent1">
                        <a:lumMod val="20000"/>
                        <a:lumOff val="80000"/>
                      </a:schemeClr>
                    </a:solidFill>
                  </a:tcPr>
                </a:tc>
                <a:tc>
                  <a:txBody>
                    <a:bodyPr/>
                    <a:lstStyle/>
                    <a:p>
                      <a:pPr marL="64135" algn="just">
                        <a:lnSpc>
                          <a:spcPts val="1280"/>
                        </a:lnSpc>
                        <a:spcAft>
                          <a:spcPts val="0"/>
                        </a:spcAft>
                      </a:pPr>
                      <a:r>
                        <a:rPr lang="bg-BG" sz="1000" i="1" kern="100" dirty="0">
                          <a:effectLst/>
                        </a:rPr>
                        <a:t>Титан</a:t>
                      </a:r>
                      <a:endParaRPr lang="en-US" sz="1100"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solidFill>
                      <a:schemeClr val="accent1">
                        <a:lumMod val="20000"/>
                        <a:lumOff val="80000"/>
                      </a:schemeClr>
                    </a:solidFill>
                  </a:tcPr>
                </a:tc>
                <a:tc>
                  <a:txBody>
                    <a:bodyPr/>
                    <a:lstStyle/>
                    <a:p>
                      <a:pPr marL="64135" algn="just">
                        <a:lnSpc>
                          <a:spcPts val="1280"/>
                        </a:lnSpc>
                        <a:spcAft>
                          <a:spcPts val="0"/>
                        </a:spcAft>
                      </a:pPr>
                      <a:r>
                        <a:rPr lang="bg-BG" sz="1000" kern="100">
                          <a:effectLst/>
                        </a:rPr>
                        <a:t>Фелдшпат</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solidFill>
                      <a:schemeClr val="accent1">
                        <a:lumMod val="20000"/>
                        <a:lumOff val="80000"/>
                      </a:schemeClr>
                    </a:solidFill>
                  </a:tcPr>
                </a:tc>
                <a:tc>
                  <a:txBody>
                    <a:bodyPr/>
                    <a:lstStyle/>
                    <a:p>
                      <a:pPr marL="64135" algn="just">
                        <a:lnSpc>
                          <a:spcPts val="1280"/>
                        </a:lnSpc>
                        <a:spcAft>
                          <a:spcPts val="0"/>
                        </a:spcAft>
                      </a:pPr>
                      <a:r>
                        <a:rPr lang="bg-BG" sz="1000" kern="100">
                          <a:effectLst/>
                        </a:rPr>
                        <a:t>Флуорит</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solidFill>
                      <a:schemeClr val="accent1">
                        <a:lumMod val="20000"/>
                        <a:lumOff val="80000"/>
                      </a:schemeClr>
                    </a:solidFill>
                  </a:tcPr>
                </a:tc>
                <a:extLst>
                  <a:ext uri="{0D108BD9-81ED-4DB2-BD59-A6C34878D82A}">
                    <a16:rowId xmlns="" xmlns:a16="http://schemas.microsoft.com/office/drawing/2014/main" val="910284273"/>
                  </a:ext>
                </a:extLst>
              </a:tr>
              <a:tr h="192015">
                <a:tc>
                  <a:txBody>
                    <a:bodyPr/>
                    <a:lstStyle/>
                    <a:p>
                      <a:pPr marL="64135" algn="just">
                        <a:lnSpc>
                          <a:spcPts val="1280"/>
                        </a:lnSpc>
                        <a:spcAft>
                          <a:spcPts val="0"/>
                        </a:spcAft>
                      </a:pPr>
                      <a:r>
                        <a:rPr lang="bg-BG" sz="1000" kern="100">
                          <a:effectLst/>
                        </a:rPr>
                        <a:t>Фосфати</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solidFill>
                      <a:schemeClr val="accent1">
                        <a:lumMod val="20000"/>
                        <a:lumOff val="80000"/>
                      </a:schemeClr>
                    </a:solidFill>
                  </a:tcPr>
                </a:tc>
                <a:tc>
                  <a:txBody>
                    <a:bodyPr/>
                    <a:lstStyle/>
                    <a:p>
                      <a:pPr marL="64135" algn="just">
                        <a:lnSpc>
                          <a:spcPts val="1280"/>
                        </a:lnSpc>
                        <a:spcAft>
                          <a:spcPts val="0"/>
                        </a:spcAft>
                      </a:pPr>
                      <a:r>
                        <a:rPr lang="ru-RU" sz="1000" kern="100">
                          <a:effectLst/>
                        </a:rPr>
                        <a:t>Фосфор</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solidFill>
                      <a:schemeClr val="accent1">
                        <a:lumMod val="20000"/>
                        <a:lumOff val="80000"/>
                      </a:schemeClr>
                    </a:solidFill>
                  </a:tcPr>
                </a:tc>
                <a:tc>
                  <a:txBody>
                    <a:bodyPr/>
                    <a:lstStyle/>
                    <a:p>
                      <a:pPr marL="64135" algn="just">
                        <a:lnSpc>
                          <a:spcPts val="1280"/>
                        </a:lnSpc>
                        <a:spcAft>
                          <a:spcPts val="0"/>
                        </a:spcAft>
                      </a:pPr>
                      <a:r>
                        <a:rPr lang="bg-BG" sz="1000" kern="100" dirty="0">
                          <a:effectLst/>
                        </a:rPr>
                        <a:t>Хафний</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solidFill>
                      <a:schemeClr val="accent1">
                        <a:lumMod val="20000"/>
                        <a:lumOff val="80000"/>
                      </a:schemeClr>
                    </a:solidFill>
                  </a:tcPr>
                </a:tc>
                <a:tc>
                  <a:txBody>
                    <a:bodyPr/>
                    <a:lstStyle/>
                    <a:p>
                      <a:pPr marL="64135" algn="just">
                        <a:lnSpc>
                          <a:spcPts val="1280"/>
                        </a:lnSpc>
                        <a:spcAft>
                          <a:spcPts val="0"/>
                        </a:spcAft>
                      </a:pPr>
                      <a:r>
                        <a:rPr lang="bg-BG" sz="1000" kern="100">
                          <a:effectLst/>
                        </a:rPr>
                        <a:t>Хелий</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solidFill>
                      <a:schemeClr val="accent1">
                        <a:lumMod val="20000"/>
                        <a:lumOff val="80000"/>
                      </a:schemeClr>
                    </a:solidFill>
                  </a:tcPr>
                </a:tc>
                <a:tc>
                  <a:txBody>
                    <a:bodyPr/>
                    <a:lstStyle/>
                    <a:p>
                      <a:pPr>
                        <a:lnSpc>
                          <a:spcPct val="115000"/>
                        </a:lnSpc>
                      </a:pPr>
                      <a:endParaRPr lang="en-US" sz="1100" kern="100" dirty="0">
                        <a:effectLst/>
                        <a:latin typeface="Calibri" panose="020F0502020204030204" pitchFamily="34" charset="0"/>
                        <a:cs typeface="Times New Roman" panose="02020603050405020304" pitchFamily="18" charset="0"/>
                      </a:endParaRPr>
                    </a:p>
                  </a:txBody>
                  <a:tcPr marL="6350" marR="6350" marT="6350" marB="0" anchor="b">
                    <a:solidFill>
                      <a:schemeClr val="accent1">
                        <a:lumMod val="20000"/>
                        <a:lumOff val="80000"/>
                      </a:schemeClr>
                    </a:solidFill>
                  </a:tcPr>
                </a:tc>
                <a:extLst>
                  <a:ext uri="{0D108BD9-81ED-4DB2-BD59-A6C34878D82A}">
                    <a16:rowId xmlns="" xmlns:a16="http://schemas.microsoft.com/office/drawing/2014/main" val="1007799872"/>
                  </a:ext>
                </a:extLst>
              </a:tr>
            </a:tbl>
          </a:graphicData>
        </a:graphic>
      </p:graphicFrame>
      <p:sp>
        <p:nvSpPr>
          <p:cNvPr id="19" name="TextBox 18"/>
          <p:cNvSpPr txBox="1"/>
          <p:nvPr/>
        </p:nvSpPr>
        <p:spPr>
          <a:xfrm>
            <a:off x="1401602" y="6492860"/>
            <a:ext cx="9596045" cy="338554"/>
          </a:xfrm>
          <a:prstGeom prst="rect">
            <a:avLst/>
          </a:prstGeom>
          <a:noFill/>
        </p:spPr>
        <p:txBody>
          <a:bodyPr wrap="square" rtlCol="0">
            <a:spAutoFit/>
          </a:bodyPr>
          <a:lstStyle/>
          <a:p>
            <a:pPr algn="ctr" eaLnBrk="0" fontAlgn="base" hangingPunct="0"/>
            <a:r>
              <a:rPr lang="ru-RU" sz="1600" b="1" dirty="0">
                <a:solidFill>
                  <a:schemeClr val="bg1"/>
                </a:solidFill>
                <a:effectLst>
                  <a:outerShdw blurRad="38100" dist="38100" dir="2700000" algn="tl">
                    <a:srgbClr val="000000">
                      <a:alpha val="43137"/>
                    </a:srgbClr>
                  </a:outerShdw>
                </a:effectLst>
              </a:rPr>
              <a:t> </a:t>
            </a:r>
            <a:r>
              <a:rPr lang="ru-RU" sz="1600" b="1" dirty="0" smtClean="0">
                <a:solidFill>
                  <a:schemeClr val="bg1"/>
                </a:solidFill>
                <a:effectLst>
                  <a:outerShdw blurRad="38100" dist="38100" dir="2700000" algn="tl">
                    <a:srgbClr val="000000">
                      <a:alpha val="43137"/>
                    </a:srgbClr>
                  </a:outerShdw>
                </a:effectLst>
              </a:rPr>
              <a:t>МИНЕРАЛНИТЕ </a:t>
            </a:r>
            <a:r>
              <a:rPr lang="ru-RU" sz="1600" b="1" dirty="0">
                <a:solidFill>
                  <a:schemeClr val="bg1"/>
                </a:solidFill>
                <a:effectLst>
                  <a:outerShdw blurRad="38100" dist="38100" dir="2700000" algn="tl">
                    <a:srgbClr val="000000">
                      <a:alpha val="43137"/>
                    </a:srgbClr>
                  </a:outerShdw>
                </a:effectLst>
              </a:rPr>
              <a:t>РЕСУРСИ И </a:t>
            </a:r>
            <a:r>
              <a:rPr lang="ru-RU" sz="1600" b="1" dirty="0" smtClean="0">
                <a:solidFill>
                  <a:schemeClr val="bg1"/>
                </a:solidFill>
                <a:effectLst>
                  <a:outerShdw blurRad="38100" dist="38100" dir="2700000" algn="tl">
                    <a:srgbClr val="000000">
                      <a:alpha val="43137"/>
                    </a:srgbClr>
                  </a:outerShdw>
                </a:effectLst>
              </a:rPr>
              <a:t>УСТОЙЧИВОТО РАЗВИТИЕ</a:t>
            </a:r>
            <a:r>
              <a:rPr lang="en-US" sz="1600" b="1" dirty="0" smtClean="0">
                <a:solidFill>
                  <a:schemeClr val="bg1"/>
                </a:solidFill>
                <a:effectLst>
                  <a:outerShdw blurRad="38100" dist="38100" dir="2700000" algn="tl">
                    <a:srgbClr val="000000">
                      <a:alpha val="43137"/>
                    </a:srgbClr>
                  </a:outerShdw>
                </a:effectLst>
              </a:rPr>
              <a:t>, </a:t>
            </a:r>
            <a:r>
              <a:rPr lang="bg-BG" sz="1600" b="1" dirty="0" smtClean="0">
                <a:solidFill>
                  <a:schemeClr val="bg1"/>
                </a:solidFill>
                <a:effectLst>
                  <a:outerShdw blurRad="38100" dist="38100" dir="2700000" algn="tl">
                    <a:srgbClr val="000000">
                      <a:alpha val="43137"/>
                    </a:srgbClr>
                  </a:outerShdw>
                </a:effectLst>
              </a:rPr>
              <a:t>20.11.</a:t>
            </a:r>
            <a:r>
              <a:rPr lang="en-US" sz="1600" b="1" dirty="0">
                <a:solidFill>
                  <a:schemeClr val="bg1"/>
                </a:solidFill>
                <a:effectLst>
                  <a:outerShdw blurRad="38100" dist="38100" dir="2700000" algn="tl">
                    <a:srgbClr val="000000">
                      <a:alpha val="43137"/>
                    </a:srgbClr>
                  </a:outerShdw>
                </a:effectLst>
              </a:rPr>
              <a:t>202</a:t>
            </a:r>
            <a:r>
              <a:rPr lang="bg-BG" sz="1600" b="1" dirty="0">
                <a:solidFill>
                  <a:schemeClr val="bg1"/>
                </a:solidFill>
                <a:effectLst>
                  <a:outerShdw blurRad="38100" dist="38100" dir="2700000" algn="tl">
                    <a:srgbClr val="000000">
                      <a:alpha val="43137"/>
                    </a:srgbClr>
                  </a:outerShdw>
                </a:effectLst>
              </a:rPr>
              <a:t>5</a:t>
            </a:r>
            <a:r>
              <a:rPr lang="bg-BG" sz="1600" b="1" dirty="0" smtClean="0">
                <a:solidFill>
                  <a:schemeClr val="bg1"/>
                </a:solidFill>
                <a:effectLst>
                  <a:outerShdw blurRad="38100" dist="38100" dir="2700000" algn="tl">
                    <a:srgbClr val="000000">
                      <a:alpha val="43137"/>
                    </a:srgbClr>
                  </a:outerShdw>
                </a:effectLst>
              </a:rPr>
              <a:t>, София</a:t>
            </a:r>
            <a:endParaRPr lang="de-DE" sz="1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99053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0" y="6444048"/>
            <a:ext cx="12191999" cy="436179"/>
          </a:xfrm>
          <a:prstGeom prst="rect">
            <a:avLst/>
          </a:prstGeom>
          <a:solidFill>
            <a:srgbClr val="357087"/>
          </a:solidFill>
          <a:effectLst>
            <a:innerShdw blurRad="63500" dist="50800" dir="2700000">
              <a:schemeClr val="bg2">
                <a:lumMod val="50000"/>
                <a:alpha val="50000"/>
              </a:schemeClr>
            </a:innerShdw>
          </a:effectLst>
        </p:spPr>
        <p:txBody>
          <a:bodyPr anchor="ctr">
            <a:normAutofit fontScale="97500"/>
          </a:bodyPr>
          <a:lstStyle/>
          <a:p>
            <a:pPr algn="ctr">
              <a:defRPr/>
            </a:pPr>
            <a:endParaRPr lang="en-US" sz="1600" dirty="0">
              <a:solidFill>
                <a:schemeClr val="bg1"/>
              </a:solidFill>
              <a:effectLst>
                <a:outerShdw blurRad="38100" dist="38100" dir="2700000" algn="tl">
                  <a:srgbClr val="000000">
                    <a:alpha val="43137"/>
                  </a:srgbClr>
                </a:outerShdw>
              </a:effectLst>
              <a:latin typeface="Helvetica" pitchFamily="34" charset="0"/>
              <a:ea typeface="ＭＳ Ｐゴシック" charset="0"/>
              <a:cs typeface="Helvetica" pitchFamily="34" charset="0"/>
            </a:endParaRPr>
          </a:p>
        </p:txBody>
      </p:sp>
      <p:sp>
        <p:nvSpPr>
          <p:cNvPr id="29" name="TextBox 28"/>
          <p:cNvSpPr txBox="1"/>
          <p:nvPr/>
        </p:nvSpPr>
        <p:spPr>
          <a:xfrm>
            <a:off x="3566160" y="6471590"/>
            <a:ext cx="8424936" cy="338554"/>
          </a:xfrm>
          <a:prstGeom prst="rect">
            <a:avLst/>
          </a:prstGeom>
          <a:noFill/>
        </p:spPr>
        <p:txBody>
          <a:bodyPr wrap="square" rtlCol="0">
            <a:spAutoFit/>
          </a:bodyPr>
          <a:lstStyle/>
          <a:p>
            <a:pPr algn="ctr" eaLnBrk="0" fontAlgn="base" hangingPunct="0"/>
            <a:r>
              <a:rPr lang="ru-RU" sz="1600" b="1" dirty="0">
                <a:solidFill>
                  <a:schemeClr val="bg1"/>
                </a:solidFill>
                <a:effectLst>
                  <a:outerShdw blurRad="38100" dist="38100" dir="2700000" algn="tl">
                    <a:srgbClr val="000000">
                      <a:alpha val="43137"/>
                    </a:srgbClr>
                  </a:outerShdw>
                </a:effectLst>
              </a:rPr>
              <a:t> МИНЕРАЛНИТЕ РЕСУРСИ И УСТОЙЧИВОТО РАЗВИТИЕ</a:t>
            </a:r>
            <a:r>
              <a:rPr lang="en-US" sz="1600" b="1" dirty="0">
                <a:solidFill>
                  <a:schemeClr val="bg1"/>
                </a:solidFill>
                <a:effectLst>
                  <a:outerShdw blurRad="38100" dist="38100" dir="2700000" algn="tl">
                    <a:srgbClr val="000000">
                      <a:alpha val="43137"/>
                    </a:srgbClr>
                  </a:outerShdw>
                </a:effectLst>
              </a:rPr>
              <a:t>, </a:t>
            </a:r>
            <a:r>
              <a:rPr lang="bg-BG" sz="1600" b="1" dirty="0">
                <a:solidFill>
                  <a:schemeClr val="bg1"/>
                </a:solidFill>
                <a:effectLst>
                  <a:outerShdw blurRad="38100" dist="38100" dir="2700000" algn="tl">
                    <a:srgbClr val="000000">
                      <a:alpha val="43137"/>
                    </a:srgbClr>
                  </a:outerShdw>
                </a:effectLst>
              </a:rPr>
              <a:t>20.11.</a:t>
            </a:r>
            <a:r>
              <a:rPr lang="en-US" sz="1600" b="1" dirty="0">
                <a:solidFill>
                  <a:schemeClr val="bg1"/>
                </a:solidFill>
                <a:effectLst>
                  <a:outerShdw blurRad="38100" dist="38100" dir="2700000" algn="tl">
                    <a:srgbClr val="000000">
                      <a:alpha val="43137"/>
                    </a:srgbClr>
                  </a:outerShdw>
                </a:effectLst>
              </a:rPr>
              <a:t>202</a:t>
            </a:r>
            <a:r>
              <a:rPr lang="bg-BG" sz="1600" b="1" dirty="0">
                <a:solidFill>
                  <a:schemeClr val="bg1"/>
                </a:solidFill>
                <a:effectLst>
                  <a:outerShdw blurRad="38100" dist="38100" dir="2700000" algn="tl">
                    <a:srgbClr val="000000">
                      <a:alpha val="43137"/>
                    </a:srgbClr>
                  </a:outerShdw>
                </a:effectLst>
              </a:rPr>
              <a:t>5, София</a:t>
            </a:r>
            <a:endParaRPr lang="de-DE" sz="1600" b="1" dirty="0">
              <a:solidFill>
                <a:schemeClr val="bg1"/>
              </a:solidFill>
              <a:effectLst>
                <a:outerShdw blurRad="38100" dist="38100" dir="2700000" algn="tl">
                  <a:srgbClr val="000000">
                    <a:alpha val="43137"/>
                  </a:srgbClr>
                </a:outerShdw>
              </a:effectLst>
            </a:endParaRPr>
          </a:p>
        </p:txBody>
      </p:sp>
      <p:sp>
        <p:nvSpPr>
          <p:cNvPr id="18" name="Title 1"/>
          <p:cNvSpPr txBox="1">
            <a:spLocks/>
          </p:cNvSpPr>
          <p:nvPr/>
        </p:nvSpPr>
        <p:spPr>
          <a:xfrm>
            <a:off x="1" y="1"/>
            <a:ext cx="3413760" cy="6880226"/>
          </a:xfrm>
          <a:prstGeom prst="rect">
            <a:avLst/>
          </a:prstGeom>
          <a:solidFill>
            <a:srgbClr val="357087"/>
          </a:solidFill>
          <a:effectLst>
            <a:innerShdw blurRad="63500" dist="50800" dir="2700000">
              <a:schemeClr val="bg2">
                <a:lumMod val="50000"/>
                <a:alpha val="50000"/>
              </a:schemeClr>
            </a:innerShdw>
          </a:effectLst>
        </p:spPr>
        <p:txBody>
          <a:bodyPr anchor="ctr">
            <a:normAutofit fontScale="97500"/>
          </a:bodyPr>
          <a:lstStyle/>
          <a:p>
            <a:pPr algn="ctr">
              <a:defRPr/>
            </a:pPr>
            <a:endParaRPr lang="en-US" sz="1600" dirty="0">
              <a:solidFill>
                <a:schemeClr val="bg1"/>
              </a:solidFill>
              <a:effectLst>
                <a:outerShdw blurRad="38100" dist="38100" dir="2700000" algn="tl">
                  <a:srgbClr val="000000">
                    <a:alpha val="43137"/>
                  </a:srgbClr>
                </a:outerShdw>
              </a:effectLst>
              <a:latin typeface="Helvetica" pitchFamily="34" charset="0"/>
              <a:ea typeface="ＭＳ Ｐゴシック" charset="0"/>
              <a:cs typeface="Helvetica" pitchFamily="34" charset="0"/>
            </a:endParaRPr>
          </a:p>
        </p:txBody>
      </p:sp>
      <p:sp>
        <p:nvSpPr>
          <p:cNvPr id="7" name="TextBox 6"/>
          <p:cNvSpPr txBox="1"/>
          <p:nvPr/>
        </p:nvSpPr>
        <p:spPr>
          <a:xfrm>
            <a:off x="210636" y="1636609"/>
            <a:ext cx="3042703" cy="2739211"/>
          </a:xfrm>
          <a:prstGeom prst="rect">
            <a:avLst/>
          </a:prstGeom>
          <a:noFill/>
        </p:spPr>
        <p:txBody>
          <a:bodyPr wrap="square" rtlCol="0">
            <a:spAutoFit/>
          </a:bodyPr>
          <a:lstStyle/>
          <a:p>
            <a:r>
              <a:rPr lang="de-DE" sz="2800" b="1" dirty="0" smtClean="0">
                <a:solidFill>
                  <a:srgbClr val="E0A929"/>
                </a:solidFill>
                <a:effectLst>
                  <a:outerShdw blurRad="38100" dist="38100" dir="2700000" algn="tl">
                    <a:srgbClr val="000000">
                      <a:alpha val="43137"/>
                    </a:srgbClr>
                  </a:outerShdw>
                </a:effectLst>
              </a:rPr>
              <a:t>REXPro</a:t>
            </a:r>
            <a:r>
              <a:rPr lang="bg-BG" sz="2800" b="1" dirty="0" smtClean="0">
                <a:solidFill>
                  <a:srgbClr val="E0A929"/>
                </a:solidFill>
                <a:effectLst>
                  <a:outerShdw blurRad="38100" dist="38100" dir="2700000" algn="tl">
                    <a:srgbClr val="000000">
                      <a:alpha val="43137"/>
                    </a:srgbClr>
                  </a:outerShdw>
                </a:effectLst>
              </a:rPr>
              <a:t>:</a:t>
            </a:r>
          </a:p>
          <a:p>
            <a:r>
              <a:rPr lang="ru-RU" b="1" dirty="0">
                <a:solidFill>
                  <a:srgbClr val="E0A929"/>
                </a:solidFill>
                <a:effectLst>
                  <a:outerShdw blurRad="38100" dist="38100" dir="2700000" algn="tl">
                    <a:srgbClr val="000000">
                      <a:alpha val="43137"/>
                    </a:srgbClr>
                  </a:outerShdw>
                </a:effectLst>
              </a:rPr>
              <a:t>Устойчиво и ефективно проучване, добив и преработка на критични и стратегически суровини в медно-златни и полиметални находища в България: от рудата до </a:t>
            </a:r>
            <a:r>
              <a:rPr lang="ru-RU" b="1" dirty="0" smtClean="0">
                <a:solidFill>
                  <a:srgbClr val="E0A929"/>
                </a:solidFill>
                <a:effectLst>
                  <a:outerShdw blurRad="38100" dist="38100" dir="2700000" algn="tl">
                    <a:srgbClr val="000000">
                      <a:alpha val="43137"/>
                    </a:srgbClr>
                  </a:outerShdw>
                </a:effectLst>
              </a:rPr>
              <a:t>хвостохранилището</a:t>
            </a:r>
            <a:endParaRPr lang="en-US" sz="2000" dirty="0">
              <a:solidFill>
                <a:srgbClr val="E0A929"/>
              </a:solidFill>
            </a:endParaRPr>
          </a:p>
        </p:txBody>
      </p:sp>
      <p:sp>
        <p:nvSpPr>
          <p:cNvPr id="19" name="TextBox 18"/>
          <p:cNvSpPr txBox="1"/>
          <p:nvPr/>
        </p:nvSpPr>
        <p:spPr>
          <a:xfrm>
            <a:off x="210636" y="4496458"/>
            <a:ext cx="2965701" cy="830997"/>
          </a:xfrm>
          <a:prstGeom prst="rect">
            <a:avLst/>
          </a:prstGeom>
          <a:noFill/>
        </p:spPr>
        <p:txBody>
          <a:bodyPr wrap="square" rtlCol="0">
            <a:spAutoFit/>
          </a:bodyPr>
          <a:lstStyle/>
          <a:p>
            <a:r>
              <a:rPr lang="ru-RU" sz="2800" b="1" dirty="0" smtClean="0">
                <a:solidFill>
                  <a:schemeClr val="bg1"/>
                </a:solidFill>
              </a:rPr>
              <a:t>Цели</a:t>
            </a:r>
          </a:p>
          <a:p>
            <a:r>
              <a:rPr lang="ru-RU" sz="2000" b="1" dirty="0" smtClean="0">
                <a:solidFill>
                  <a:schemeClr val="bg1"/>
                </a:solidFill>
              </a:rPr>
              <a:t>Обща и специфични</a:t>
            </a:r>
          </a:p>
        </p:txBody>
      </p:sp>
      <p:pic>
        <p:nvPicPr>
          <p:cNvPr id="20" name="Picture 19"/>
          <p:cNvPicPr>
            <a:picLocks noChangeAspect="1"/>
          </p:cNvPicPr>
          <p:nvPr/>
        </p:nvPicPr>
        <p:blipFill rotWithShape="1">
          <a:blip r:embed="rId2"/>
          <a:srcRect b="1139"/>
          <a:stretch/>
        </p:blipFill>
        <p:spPr>
          <a:xfrm rot="18917899">
            <a:off x="523393" y="962599"/>
            <a:ext cx="457657" cy="454253"/>
          </a:xfrm>
          <a:prstGeom prst="rect">
            <a:avLst/>
          </a:prstGeom>
        </p:spPr>
      </p:pic>
      <p:pic>
        <p:nvPicPr>
          <p:cNvPr id="31" name="Picture 30" descr="eu_FLAG.JPG">
            <a:extLst>
              <a:ext uri="{FF2B5EF4-FFF2-40B4-BE49-F238E27FC236}">
                <a16:creationId xmlns="" xmlns:a16="http://schemas.microsoft.com/office/drawing/2014/main" id="{48B26FDF-EF47-10AC-33F5-90481E46FDAC}"/>
              </a:ext>
            </a:extLst>
          </p:cNvPr>
          <p:cNvPicPr>
            <a:picLocks noChangeAspect="1"/>
          </p:cNvPicPr>
          <p:nvPr/>
        </p:nvPicPr>
        <p:blipFill>
          <a:blip r:embed="rId3" cstate="print"/>
          <a:srcRect/>
          <a:stretch>
            <a:fillRect/>
          </a:stretch>
        </p:blipFill>
        <p:spPr bwMode="auto">
          <a:xfrm>
            <a:off x="56558" y="6490362"/>
            <a:ext cx="454343" cy="311468"/>
          </a:xfrm>
          <a:prstGeom prst="rect">
            <a:avLst/>
          </a:prstGeom>
          <a:noFill/>
          <a:ln w="9525">
            <a:noFill/>
            <a:miter lim="800000"/>
            <a:headEnd/>
            <a:tailEnd/>
          </a:ln>
        </p:spPr>
      </p:pic>
      <p:sp>
        <p:nvSpPr>
          <p:cNvPr id="34" name="TextBox 33">
            <a:extLst>
              <a:ext uri="{FF2B5EF4-FFF2-40B4-BE49-F238E27FC236}">
                <a16:creationId xmlns="" xmlns:a16="http://schemas.microsoft.com/office/drawing/2014/main" id="{F6B5927D-74BB-A79F-B9E0-BB7E46B223A9}"/>
              </a:ext>
            </a:extLst>
          </p:cNvPr>
          <p:cNvSpPr txBox="1"/>
          <p:nvPr/>
        </p:nvSpPr>
        <p:spPr>
          <a:xfrm>
            <a:off x="507184" y="6379257"/>
            <a:ext cx="2905338" cy="461665"/>
          </a:xfrm>
          <a:prstGeom prst="rect">
            <a:avLst/>
          </a:prstGeom>
          <a:noFill/>
        </p:spPr>
        <p:txBody>
          <a:bodyPr wrap="square" rtlCol="0">
            <a:spAutoFit/>
          </a:bodyPr>
          <a:lstStyle/>
          <a:p>
            <a:r>
              <a:rPr lang="en-GB" sz="1200" dirty="0" smtClean="0">
                <a:solidFill>
                  <a:schemeClr val="bg1"/>
                </a:solidFill>
              </a:rPr>
              <a:t>Project funded by </a:t>
            </a:r>
            <a:r>
              <a:rPr lang="en-US" sz="1200" dirty="0" err="1" smtClean="0">
                <a:solidFill>
                  <a:schemeClr val="bg1"/>
                </a:solidFill>
              </a:rPr>
              <a:t>NextGenerationEU</a:t>
            </a:r>
            <a:r>
              <a:rPr lang="bg-BG" sz="1200" dirty="0" smtClean="0">
                <a:solidFill>
                  <a:schemeClr val="bg1"/>
                </a:solidFill>
              </a:rPr>
              <a:t> </a:t>
            </a:r>
          </a:p>
          <a:p>
            <a:r>
              <a:rPr lang="ru-RU" sz="1200" dirty="0" smtClean="0">
                <a:solidFill>
                  <a:schemeClr val="bg1"/>
                </a:solidFill>
              </a:rPr>
              <a:t>договор ПВУ-11 (BG-RRP-2.011-0040-C01)</a:t>
            </a:r>
            <a:endParaRPr lang="en-GB" sz="1200" dirty="0">
              <a:solidFill>
                <a:schemeClr val="bg1"/>
              </a:solidFill>
            </a:endParaRPr>
          </a:p>
        </p:txBody>
      </p:sp>
      <p:sp>
        <p:nvSpPr>
          <p:cNvPr id="11" name="Rectangle 10"/>
          <p:cNvSpPr/>
          <p:nvPr/>
        </p:nvSpPr>
        <p:spPr>
          <a:xfrm>
            <a:off x="3535564" y="106816"/>
            <a:ext cx="8549334" cy="3200876"/>
          </a:xfrm>
          <a:prstGeom prst="rect">
            <a:avLst/>
          </a:prstGeom>
        </p:spPr>
        <p:txBody>
          <a:bodyPr wrap="square">
            <a:spAutoFit/>
          </a:bodyPr>
          <a:lstStyle/>
          <a:p>
            <a:r>
              <a:rPr lang="ru-RU" sz="2200" b="1" dirty="0" smtClean="0">
                <a:solidFill>
                  <a:srgbClr val="5D8646"/>
                </a:solidFill>
              </a:rPr>
              <a:t>Основна цел</a:t>
            </a:r>
            <a:endParaRPr lang="de-DE" sz="2200" b="1" dirty="0" smtClean="0">
              <a:solidFill>
                <a:srgbClr val="5D8646"/>
              </a:solidFill>
            </a:endParaRPr>
          </a:p>
          <a:p>
            <a:r>
              <a:rPr lang="ru-RU" sz="2000" dirty="0">
                <a:solidFill>
                  <a:srgbClr val="357087"/>
                </a:solidFill>
              </a:rPr>
              <a:t>Развитие и приложение на интелигентни методи и технологии за проучване, устойчив и възстановяващ добив и ефективна преработка на първични руди в три основни генетични </a:t>
            </a:r>
            <a:r>
              <a:rPr lang="ru-RU" sz="2000" dirty="0" smtClean="0">
                <a:solidFill>
                  <a:srgbClr val="357087"/>
                </a:solidFill>
              </a:rPr>
              <a:t>типове </a:t>
            </a:r>
            <a:r>
              <a:rPr lang="ru-RU" sz="2000" dirty="0">
                <a:solidFill>
                  <a:srgbClr val="357087"/>
                </a:solidFill>
              </a:rPr>
              <a:t>находища в България (Челопеч, Асарел и Лъки) с възможности за повишаване на извлекаемост на основните метали и концентриране на съпътстващи елементи от групата на критичните и стратегически суровини в полезния компонент, за преоценка на междинния и краен </a:t>
            </a:r>
            <a:r>
              <a:rPr lang="ru-RU" sz="2000" dirty="0" smtClean="0">
                <a:solidFill>
                  <a:srgbClr val="357087"/>
                </a:solidFill>
              </a:rPr>
              <a:t>отпатък </a:t>
            </a:r>
            <a:r>
              <a:rPr lang="ru-RU" sz="2000" dirty="0">
                <a:solidFill>
                  <a:srgbClr val="357087"/>
                </a:solidFill>
              </a:rPr>
              <a:t>като бъдещ източник на суровини при едновременно намаляване на количеството на отпадъка от минната дейност и с мониторинг на елементи на околната среда (речни седименти</a:t>
            </a:r>
            <a:r>
              <a:rPr lang="ru-RU" dirty="0" smtClean="0">
                <a:solidFill>
                  <a:srgbClr val="357087"/>
                </a:solidFill>
              </a:rPr>
              <a:t>). </a:t>
            </a:r>
            <a:endParaRPr lang="de-DE" dirty="0" smtClean="0">
              <a:solidFill>
                <a:srgbClr val="357087"/>
              </a:solidFill>
            </a:endParaRPr>
          </a:p>
        </p:txBody>
      </p:sp>
      <p:sp>
        <p:nvSpPr>
          <p:cNvPr id="12" name="Rectangle 11"/>
          <p:cNvSpPr/>
          <p:nvPr/>
        </p:nvSpPr>
        <p:spPr>
          <a:xfrm>
            <a:off x="3566160" y="3612651"/>
            <a:ext cx="8549334" cy="2246769"/>
          </a:xfrm>
          <a:prstGeom prst="rect">
            <a:avLst/>
          </a:prstGeom>
        </p:spPr>
        <p:txBody>
          <a:bodyPr wrap="square">
            <a:spAutoFit/>
          </a:bodyPr>
          <a:lstStyle/>
          <a:p>
            <a:r>
              <a:rPr lang="ru-RU" sz="2200" b="1" dirty="0">
                <a:solidFill>
                  <a:srgbClr val="5D8646"/>
                </a:solidFill>
              </a:rPr>
              <a:t>Конкретни (специфични) </a:t>
            </a:r>
            <a:r>
              <a:rPr lang="ru-RU" sz="2200" b="1" dirty="0" smtClean="0">
                <a:solidFill>
                  <a:srgbClr val="5D8646"/>
                </a:solidFill>
              </a:rPr>
              <a:t>цели</a:t>
            </a:r>
            <a:endParaRPr lang="de-DE" sz="2200" b="1" dirty="0" smtClean="0">
              <a:solidFill>
                <a:srgbClr val="5D8646"/>
              </a:solidFill>
            </a:endParaRPr>
          </a:p>
          <a:p>
            <a:pPr marL="285750" indent="-285750">
              <a:spcBef>
                <a:spcPts val="600"/>
              </a:spcBef>
              <a:buFont typeface="Wingdings" panose="05000000000000000000" pitchFamily="2" charset="2"/>
              <a:buChar char="Ø"/>
            </a:pPr>
            <a:r>
              <a:rPr lang="ru-RU" dirty="0">
                <a:solidFill>
                  <a:srgbClr val="357087"/>
                </a:solidFill>
              </a:rPr>
              <a:t>Подобряване успеваемостта на проучването за метали с използване на иновативни геохимични и минералого-геохимични техники.</a:t>
            </a:r>
          </a:p>
          <a:p>
            <a:pPr marL="285750" indent="-285750">
              <a:spcBef>
                <a:spcPts val="600"/>
              </a:spcBef>
              <a:buFont typeface="Wingdings" panose="05000000000000000000" pitchFamily="2" charset="2"/>
              <a:buChar char="Ø"/>
            </a:pPr>
            <a:r>
              <a:rPr lang="ru-RU" dirty="0">
                <a:solidFill>
                  <a:srgbClr val="357087"/>
                </a:solidFill>
              </a:rPr>
              <a:t>Повишаване на </a:t>
            </a:r>
            <a:r>
              <a:rPr lang="ru-RU" dirty="0" smtClean="0">
                <a:solidFill>
                  <a:srgbClr val="357087"/>
                </a:solidFill>
              </a:rPr>
              <a:t>въздействието </a:t>
            </a:r>
            <a:r>
              <a:rPr lang="ru-RU" dirty="0">
                <a:solidFill>
                  <a:srgbClr val="357087"/>
                </a:solidFill>
              </a:rPr>
              <a:t>на научните изследвания и на научния и технологичен трансфер чрез съвместно определяне на задачи и тестване на технологии със заинтересованите страни – индустриални партньори, национални и регионални институции и организации</a:t>
            </a:r>
            <a:r>
              <a:rPr lang="ru-RU" dirty="0" smtClean="0">
                <a:solidFill>
                  <a:srgbClr val="357087"/>
                </a:solidFill>
              </a:rPr>
              <a:t>.</a:t>
            </a:r>
            <a:endParaRPr lang="ru-RU" dirty="0">
              <a:solidFill>
                <a:srgbClr val="357087"/>
              </a:solidFill>
            </a:endParaRPr>
          </a:p>
        </p:txBody>
      </p:sp>
    </p:spTree>
    <p:extLst>
      <p:ext uri="{BB962C8B-B14F-4D97-AF65-F5344CB8AC3E}">
        <p14:creationId xmlns:p14="http://schemas.microsoft.com/office/powerpoint/2010/main" val="232845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3441762" y="1942562"/>
            <a:ext cx="8750238" cy="4308872"/>
          </a:xfrm>
          <a:prstGeom prst="rect">
            <a:avLst/>
          </a:prstGeom>
        </p:spPr>
        <p:txBody>
          <a:bodyPr wrap="square">
            <a:spAutoFit/>
          </a:bodyPr>
          <a:lstStyle/>
          <a:p>
            <a:r>
              <a:rPr lang="ru-RU" sz="2200" b="1" dirty="0" smtClean="0">
                <a:solidFill>
                  <a:srgbClr val="5D8646"/>
                </a:solidFill>
              </a:rPr>
              <a:t>Иновативни </a:t>
            </a:r>
            <a:r>
              <a:rPr lang="ru-RU" sz="2200" b="1" dirty="0">
                <a:solidFill>
                  <a:srgbClr val="5D8646"/>
                </a:solidFill>
              </a:rPr>
              <a:t>геохимични и минералого-геохимични индикатори в</a:t>
            </a:r>
          </a:p>
          <a:p>
            <a:r>
              <a:rPr lang="ru-RU" sz="2200" b="1" dirty="0">
                <a:solidFill>
                  <a:srgbClr val="5D8646"/>
                </a:solidFill>
              </a:rPr>
              <a:t>рудни </a:t>
            </a:r>
            <a:r>
              <a:rPr lang="ru-RU" sz="2200" b="1" dirty="0" smtClean="0">
                <a:solidFill>
                  <a:srgbClr val="5D8646"/>
                </a:solidFill>
              </a:rPr>
              <a:t>находища</a:t>
            </a:r>
            <a:endParaRPr lang="en-US" sz="2200" b="1" dirty="0" smtClean="0">
              <a:solidFill>
                <a:srgbClr val="5D8646"/>
              </a:solidFill>
            </a:endParaRPr>
          </a:p>
          <a:p>
            <a:pPr marL="285750" indent="-285750" algn="just">
              <a:buFont typeface="Wingdings" panose="05000000000000000000" pitchFamily="2" charset="2"/>
              <a:buChar char="Ø"/>
            </a:pPr>
            <a:r>
              <a:rPr lang="ru-RU" sz="2200" dirty="0" smtClean="0">
                <a:solidFill>
                  <a:srgbClr val="357087"/>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Цел: Извеждане </a:t>
            </a:r>
            <a:r>
              <a:rPr lang="ru-RU" sz="2200" dirty="0">
                <a:solidFill>
                  <a:srgbClr val="357087"/>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и прилагане на иновативни геохимични и минералого-геохимични индикатори </a:t>
            </a:r>
            <a:r>
              <a:rPr lang="ru-RU" sz="2200" dirty="0" smtClean="0">
                <a:solidFill>
                  <a:srgbClr val="357087"/>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в </a:t>
            </a:r>
            <a:r>
              <a:rPr lang="ru-RU" sz="2200" dirty="0">
                <a:solidFill>
                  <a:srgbClr val="357087"/>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Cu-Au (±Mo) порфирни и епитермални находища за ефективно и устойчиво </a:t>
            </a:r>
            <a:r>
              <a:rPr lang="ru-RU" sz="2200" dirty="0" smtClean="0">
                <a:solidFill>
                  <a:srgbClr val="357087"/>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геоложко проучване.</a:t>
            </a:r>
          </a:p>
          <a:p>
            <a:pPr marL="285750" indent="-285750">
              <a:buFont typeface="Wingdings" panose="05000000000000000000" pitchFamily="2" charset="2"/>
              <a:buChar char="Ø"/>
            </a:pPr>
            <a:r>
              <a:rPr lang="ru-RU" sz="2200" dirty="0" smtClean="0">
                <a:solidFill>
                  <a:srgbClr val="357087"/>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Очаквани резултати: </a:t>
            </a:r>
            <a:endParaRPr lang="ru-RU" sz="2200" dirty="0">
              <a:solidFill>
                <a:srgbClr val="357087"/>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p>
            <a:pPr marL="463550" indent="-463550" algn="just"/>
            <a:r>
              <a:rPr lang="ru-RU" sz="2000" dirty="0" smtClean="0">
                <a:solidFill>
                  <a:srgbClr val="357087"/>
                </a:solidFill>
                <a:latin typeface="Calibri" panose="020F0502020204030204" pitchFamily="34" charset="0"/>
                <a:ea typeface="Times New Roman" panose="02020603050405020304" pitchFamily="18" charset="0"/>
              </a:rPr>
              <a:t>- Изведени и тествани </a:t>
            </a:r>
            <a:r>
              <a:rPr lang="ru-RU" sz="2000" dirty="0">
                <a:solidFill>
                  <a:srgbClr val="357087"/>
                </a:solidFill>
                <a:latin typeface="Calibri" panose="020F0502020204030204" pitchFamily="34" charset="0"/>
                <a:ea typeface="Times New Roman" panose="02020603050405020304" pitchFamily="18" charset="0"/>
              </a:rPr>
              <a:t>в находище индикативни геохимични отношения за приложение в проучването на порфирни системи като носители на КСС.</a:t>
            </a:r>
            <a:endParaRPr lang="ru-RU" sz="2400" dirty="0">
              <a:solidFill>
                <a:srgbClr val="357087"/>
              </a:solidFill>
              <a:latin typeface="Calibri" panose="020F0502020204030204" pitchFamily="34" charset="0"/>
              <a:ea typeface="Times New Roman" panose="02020603050405020304" pitchFamily="18" charset="0"/>
            </a:endParaRPr>
          </a:p>
          <a:p>
            <a:pPr marL="463550" indent="-463550" algn="just"/>
            <a:r>
              <a:rPr lang="en-US" sz="2000" dirty="0" smtClean="0">
                <a:solidFill>
                  <a:srgbClr val="357087"/>
                </a:solidFill>
                <a:latin typeface="Calibri" panose="020F0502020204030204" pitchFamily="34" charset="0"/>
                <a:ea typeface="Times New Roman" panose="02020603050405020304" pitchFamily="18" charset="0"/>
              </a:rPr>
              <a:t>- </a:t>
            </a:r>
            <a:r>
              <a:rPr lang="ru-RU" sz="2000" dirty="0" smtClean="0">
                <a:solidFill>
                  <a:srgbClr val="357087"/>
                </a:solidFill>
                <a:latin typeface="Calibri" panose="020F0502020204030204" pitchFamily="34" charset="0"/>
                <a:ea typeface="Times New Roman" panose="02020603050405020304" pitchFamily="18" charset="0"/>
              </a:rPr>
              <a:t>Данни </a:t>
            </a:r>
            <a:r>
              <a:rPr lang="ru-RU" sz="2000" dirty="0">
                <a:solidFill>
                  <a:srgbClr val="357087"/>
                </a:solidFill>
                <a:latin typeface="Calibri" panose="020F0502020204030204" pitchFamily="34" charset="0"/>
                <a:ea typeface="Times New Roman" panose="02020603050405020304" pitchFamily="18" charset="0"/>
              </a:rPr>
              <a:t>за поведение на акцесорни минерали – концентратори и носители на REE, в зони на хидротермална промяна.</a:t>
            </a:r>
          </a:p>
          <a:p>
            <a:pPr marL="463550" indent="-463550" algn="just"/>
            <a:r>
              <a:rPr lang="ru-RU" sz="2000" dirty="0" smtClean="0">
                <a:solidFill>
                  <a:srgbClr val="357087"/>
                </a:solidFill>
                <a:latin typeface="Calibri" panose="020F0502020204030204" pitchFamily="34" charset="0"/>
                <a:ea typeface="Times New Roman" panose="02020603050405020304" pitchFamily="18" charset="0"/>
              </a:rPr>
              <a:t>- Изведени </a:t>
            </a:r>
            <a:r>
              <a:rPr lang="ru-RU" sz="2000" dirty="0">
                <a:solidFill>
                  <a:srgbClr val="357087"/>
                </a:solidFill>
                <a:latin typeface="Calibri" panose="020F0502020204030204" pitchFamily="34" charset="0"/>
                <a:ea typeface="Times New Roman" panose="02020603050405020304" pitchFamily="18" charset="0"/>
              </a:rPr>
              <a:t>тенденции и тествани в находище индикативни отношения за разпределение на REE в порфирна система</a:t>
            </a:r>
            <a:r>
              <a:rPr lang="ru-RU" sz="2000" dirty="0" smtClean="0">
                <a:solidFill>
                  <a:srgbClr val="357087"/>
                </a:solidFill>
                <a:latin typeface="Calibri" panose="020F0502020204030204" pitchFamily="34" charset="0"/>
                <a:ea typeface="Times New Roman" panose="02020603050405020304" pitchFamily="18" charset="0"/>
              </a:rPr>
              <a:t>.</a:t>
            </a:r>
            <a:endParaRPr lang="ru-RU" sz="2000" dirty="0">
              <a:solidFill>
                <a:srgbClr val="357087"/>
              </a:solidFill>
              <a:latin typeface="Calibri" panose="020F0502020204030204" pitchFamily="34" charset="0"/>
              <a:ea typeface="Times New Roman" panose="02020603050405020304" pitchFamily="18" charset="0"/>
            </a:endParaRPr>
          </a:p>
        </p:txBody>
      </p:sp>
      <p:sp>
        <p:nvSpPr>
          <p:cNvPr id="23" name="Title 1"/>
          <p:cNvSpPr txBox="1">
            <a:spLocks/>
          </p:cNvSpPr>
          <p:nvPr/>
        </p:nvSpPr>
        <p:spPr>
          <a:xfrm>
            <a:off x="56558" y="6444048"/>
            <a:ext cx="12191999" cy="436179"/>
          </a:xfrm>
          <a:prstGeom prst="rect">
            <a:avLst/>
          </a:prstGeom>
          <a:solidFill>
            <a:srgbClr val="357087"/>
          </a:solidFill>
          <a:effectLst>
            <a:innerShdw blurRad="63500" dist="50800" dir="2700000">
              <a:schemeClr val="bg2">
                <a:lumMod val="50000"/>
                <a:alpha val="50000"/>
              </a:schemeClr>
            </a:innerShdw>
          </a:effectLst>
        </p:spPr>
        <p:txBody>
          <a:bodyPr anchor="ctr">
            <a:normAutofit fontScale="97500"/>
          </a:bodyPr>
          <a:lstStyle/>
          <a:p>
            <a:pPr algn="ctr">
              <a:defRPr/>
            </a:pPr>
            <a:endParaRPr lang="en-US" sz="1600" dirty="0">
              <a:solidFill>
                <a:schemeClr val="bg1"/>
              </a:solidFill>
              <a:effectLst>
                <a:outerShdw blurRad="38100" dist="38100" dir="2700000" algn="tl">
                  <a:srgbClr val="000000">
                    <a:alpha val="43137"/>
                  </a:srgbClr>
                </a:outerShdw>
              </a:effectLst>
              <a:latin typeface="Helvetica" pitchFamily="34" charset="0"/>
              <a:ea typeface="ＭＳ Ｐゴシック" charset="0"/>
              <a:cs typeface="Helvetica" pitchFamily="34" charset="0"/>
            </a:endParaRPr>
          </a:p>
        </p:txBody>
      </p:sp>
      <p:sp>
        <p:nvSpPr>
          <p:cNvPr id="18" name="Title 1"/>
          <p:cNvSpPr txBox="1">
            <a:spLocks/>
          </p:cNvSpPr>
          <p:nvPr/>
        </p:nvSpPr>
        <p:spPr>
          <a:xfrm>
            <a:off x="1" y="1"/>
            <a:ext cx="3413760" cy="6880226"/>
          </a:xfrm>
          <a:prstGeom prst="rect">
            <a:avLst/>
          </a:prstGeom>
          <a:solidFill>
            <a:srgbClr val="357087"/>
          </a:solidFill>
          <a:effectLst>
            <a:innerShdw blurRad="63500" dist="50800" dir="2700000">
              <a:schemeClr val="bg2">
                <a:lumMod val="50000"/>
                <a:alpha val="50000"/>
              </a:schemeClr>
            </a:innerShdw>
          </a:effectLst>
        </p:spPr>
        <p:txBody>
          <a:bodyPr anchor="ctr">
            <a:normAutofit fontScale="97500"/>
          </a:bodyPr>
          <a:lstStyle/>
          <a:p>
            <a:pPr algn="ctr">
              <a:defRPr/>
            </a:pPr>
            <a:endParaRPr lang="en-US" sz="1600" dirty="0">
              <a:solidFill>
                <a:schemeClr val="bg1"/>
              </a:solidFill>
              <a:effectLst>
                <a:outerShdw blurRad="38100" dist="38100" dir="2700000" algn="tl">
                  <a:srgbClr val="000000">
                    <a:alpha val="43137"/>
                  </a:srgbClr>
                </a:outerShdw>
              </a:effectLst>
              <a:latin typeface="Helvetica" pitchFamily="34" charset="0"/>
              <a:ea typeface="ＭＳ Ｐゴシック" charset="0"/>
              <a:cs typeface="Helvetica" pitchFamily="34" charset="0"/>
            </a:endParaRPr>
          </a:p>
        </p:txBody>
      </p:sp>
      <p:sp>
        <p:nvSpPr>
          <p:cNvPr id="7" name="TextBox 6"/>
          <p:cNvSpPr txBox="1"/>
          <p:nvPr/>
        </p:nvSpPr>
        <p:spPr>
          <a:xfrm>
            <a:off x="56558" y="3475323"/>
            <a:ext cx="1265539" cy="523220"/>
          </a:xfrm>
          <a:prstGeom prst="rect">
            <a:avLst/>
          </a:prstGeom>
          <a:noFill/>
        </p:spPr>
        <p:txBody>
          <a:bodyPr wrap="none" rtlCol="0">
            <a:spAutoFit/>
          </a:bodyPr>
          <a:lstStyle/>
          <a:p>
            <a:r>
              <a:rPr lang="de-DE" sz="2800" b="1" dirty="0" smtClean="0">
                <a:solidFill>
                  <a:srgbClr val="E0A929"/>
                </a:solidFill>
                <a:effectLst>
                  <a:outerShdw blurRad="38100" dist="38100" dir="2700000" algn="tl">
                    <a:srgbClr val="000000">
                      <a:alpha val="43137"/>
                    </a:srgbClr>
                  </a:outerShdw>
                </a:effectLst>
              </a:rPr>
              <a:t>REXPro</a:t>
            </a:r>
            <a:endParaRPr lang="en-US" sz="2000" dirty="0">
              <a:solidFill>
                <a:srgbClr val="E0A929"/>
              </a:solidFill>
            </a:endParaRPr>
          </a:p>
        </p:txBody>
      </p:sp>
      <p:sp>
        <p:nvSpPr>
          <p:cNvPr id="19" name="TextBox 18"/>
          <p:cNvSpPr txBox="1"/>
          <p:nvPr/>
        </p:nvSpPr>
        <p:spPr>
          <a:xfrm>
            <a:off x="56558" y="4106264"/>
            <a:ext cx="3203125" cy="954107"/>
          </a:xfrm>
          <a:prstGeom prst="rect">
            <a:avLst/>
          </a:prstGeom>
          <a:noFill/>
        </p:spPr>
        <p:txBody>
          <a:bodyPr wrap="square" rtlCol="0">
            <a:spAutoFit/>
          </a:bodyPr>
          <a:lstStyle/>
          <a:p>
            <a:r>
              <a:rPr lang="ru-RU" sz="2800" b="1" dirty="0" smtClean="0">
                <a:solidFill>
                  <a:schemeClr val="bg1"/>
                </a:solidFill>
              </a:rPr>
              <a:t>Работен пакет 2</a:t>
            </a:r>
            <a:r>
              <a:rPr lang="ru-RU" sz="2000" b="1" dirty="0" smtClean="0">
                <a:solidFill>
                  <a:schemeClr val="bg1"/>
                </a:solidFill>
              </a:rPr>
              <a:t>: </a:t>
            </a:r>
          </a:p>
          <a:p>
            <a:r>
              <a:rPr lang="ru-RU" sz="2800" b="1" dirty="0" smtClean="0">
                <a:solidFill>
                  <a:schemeClr val="bg1"/>
                </a:solidFill>
              </a:rPr>
              <a:t>РП2</a:t>
            </a:r>
            <a:endParaRPr lang="en-US" sz="2800" dirty="0">
              <a:solidFill>
                <a:schemeClr val="bg1"/>
              </a:solidFill>
            </a:endParaRPr>
          </a:p>
        </p:txBody>
      </p:sp>
      <p:pic>
        <p:nvPicPr>
          <p:cNvPr id="20" name="Picture 19"/>
          <p:cNvPicPr>
            <a:picLocks noChangeAspect="1"/>
          </p:cNvPicPr>
          <p:nvPr/>
        </p:nvPicPr>
        <p:blipFill rotWithShape="1">
          <a:blip r:embed="rId2"/>
          <a:srcRect b="1139"/>
          <a:stretch/>
        </p:blipFill>
        <p:spPr>
          <a:xfrm rot="18917899">
            <a:off x="369315" y="2801313"/>
            <a:ext cx="457657" cy="454253"/>
          </a:xfrm>
          <a:prstGeom prst="rect">
            <a:avLst/>
          </a:prstGeom>
        </p:spPr>
      </p:pic>
      <p:pic>
        <p:nvPicPr>
          <p:cNvPr id="31" name="Picture 30" descr="eu_FLAG.JPG">
            <a:extLst>
              <a:ext uri="{FF2B5EF4-FFF2-40B4-BE49-F238E27FC236}">
                <a16:creationId xmlns="" xmlns:a16="http://schemas.microsoft.com/office/drawing/2014/main" id="{48B26FDF-EF47-10AC-33F5-90481E46FDAC}"/>
              </a:ext>
            </a:extLst>
          </p:cNvPr>
          <p:cNvPicPr>
            <a:picLocks noChangeAspect="1"/>
          </p:cNvPicPr>
          <p:nvPr/>
        </p:nvPicPr>
        <p:blipFill>
          <a:blip r:embed="rId3" cstate="print"/>
          <a:srcRect/>
          <a:stretch>
            <a:fillRect/>
          </a:stretch>
        </p:blipFill>
        <p:spPr bwMode="auto">
          <a:xfrm>
            <a:off x="56558" y="6490362"/>
            <a:ext cx="454343" cy="311468"/>
          </a:xfrm>
          <a:prstGeom prst="rect">
            <a:avLst/>
          </a:prstGeom>
          <a:noFill/>
          <a:ln w="9525">
            <a:noFill/>
            <a:miter lim="800000"/>
            <a:headEnd/>
            <a:tailEnd/>
          </a:ln>
        </p:spPr>
      </p:pic>
      <p:sp>
        <p:nvSpPr>
          <p:cNvPr id="34" name="TextBox 33">
            <a:extLst>
              <a:ext uri="{FF2B5EF4-FFF2-40B4-BE49-F238E27FC236}">
                <a16:creationId xmlns="" xmlns:a16="http://schemas.microsoft.com/office/drawing/2014/main" id="{F6B5927D-74BB-A79F-B9E0-BB7E46B223A9}"/>
              </a:ext>
            </a:extLst>
          </p:cNvPr>
          <p:cNvSpPr txBox="1"/>
          <p:nvPr/>
        </p:nvSpPr>
        <p:spPr>
          <a:xfrm>
            <a:off x="507184" y="6379257"/>
            <a:ext cx="2905338" cy="461665"/>
          </a:xfrm>
          <a:prstGeom prst="rect">
            <a:avLst/>
          </a:prstGeom>
          <a:noFill/>
        </p:spPr>
        <p:txBody>
          <a:bodyPr wrap="square" rtlCol="0">
            <a:spAutoFit/>
          </a:bodyPr>
          <a:lstStyle/>
          <a:p>
            <a:r>
              <a:rPr lang="en-GB" sz="1200" dirty="0" smtClean="0">
                <a:solidFill>
                  <a:schemeClr val="bg1"/>
                </a:solidFill>
              </a:rPr>
              <a:t>Project funded by </a:t>
            </a:r>
            <a:r>
              <a:rPr lang="en-US" sz="1200" dirty="0" err="1" smtClean="0">
                <a:solidFill>
                  <a:schemeClr val="bg1"/>
                </a:solidFill>
              </a:rPr>
              <a:t>NextGenerationEU</a:t>
            </a:r>
            <a:r>
              <a:rPr lang="bg-BG" sz="1200" dirty="0" smtClean="0">
                <a:solidFill>
                  <a:schemeClr val="bg1"/>
                </a:solidFill>
              </a:rPr>
              <a:t> </a:t>
            </a:r>
          </a:p>
          <a:p>
            <a:r>
              <a:rPr lang="ru-RU" sz="1200" dirty="0" smtClean="0">
                <a:solidFill>
                  <a:schemeClr val="bg1"/>
                </a:solidFill>
              </a:rPr>
              <a:t>договор ПВУ-11 (BG-RRP-2.011-0040-C01)</a:t>
            </a:r>
            <a:endParaRPr lang="en-GB" sz="1200" dirty="0">
              <a:solidFill>
                <a:schemeClr val="bg1"/>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507516558"/>
              </p:ext>
            </p:extLst>
          </p:nvPr>
        </p:nvGraphicFramePr>
        <p:xfrm>
          <a:off x="605865" y="368684"/>
          <a:ext cx="11093384" cy="1501140"/>
        </p:xfrm>
        <a:graphic>
          <a:graphicData uri="http://schemas.openxmlformats.org/drawingml/2006/table">
            <a:tbl>
              <a:tblPr>
                <a:tableStyleId>{93296810-A885-4BE3-A3E7-6D5BEEA58F35}</a:tableStyleId>
              </a:tblPr>
              <a:tblGrid>
                <a:gridCol w="2349752">
                  <a:extLst>
                    <a:ext uri="{9D8B030D-6E8A-4147-A177-3AD203B41FA5}">
                      <a16:colId xmlns="" xmlns:a16="http://schemas.microsoft.com/office/drawing/2014/main" val="2528407293"/>
                    </a:ext>
                  </a:extLst>
                </a:gridCol>
                <a:gridCol w="8743632">
                  <a:extLst>
                    <a:ext uri="{9D8B030D-6E8A-4147-A177-3AD203B41FA5}">
                      <a16:colId xmlns="" xmlns:a16="http://schemas.microsoft.com/office/drawing/2014/main" val="3255980939"/>
                    </a:ext>
                  </a:extLst>
                </a:gridCol>
              </a:tblGrid>
              <a:tr h="184150">
                <a:tc>
                  <a:txBody>
                    <a:bodyPr/>
                    <a:lstStyle/>
                    <a:p>
                      <a:pPr algn="l" fontAlgn="b"/>
                      <a:r>
                        <a:rPr lang="ru-RU" sz="1600" b="0" i="0" u="none" strike="noStrike" dirty="0">
                          <a:solidFill>
                            <a:srgbClr val="357087"/>
                          </a:solidFill>
                          <a:effectLst/>
                        </a:rPr>
                        <a:t>Работен пакет (РП 1)</a:t>
                      </a:r>
                      <a:endParaRPr lang="ru-RU" sz="1600" b="0" i="0" u="none" strike="noStrike" dirty="0">
                        <a:solidFill>
                          <a:srgbClr val="357087"/>
                        </a:solidFill>
                        <a:effectLst/>
                        <a:latin typeface="Calibri" panose="020F0502020204030204" pitchFamily="34" charset="0"/>
                      </a:endParaRPr>
                    </a:p>
                  </a:txBody>
                  <a:tcPr marL="6350" marR="6350" marT="6350" marB="0" anchor="b">
                    <a:solidFill>
                      <a:schemeClr val="accent1">
                        <a:lumMod val="20000"/>
                        <a:lumOff val="80000"/>
                      </a:schemeClr>
                    </a:solidFill>
                  </a:tcPr>
                </a:tc>
                <a:tc>
                  <a:txBody>
                    <a:bodyPr/>
                    <a:lstStyle/>
                    <a:p>
                      <a:pPr algn="l" fontAlgn="b"/>
                      <a:r>
                        <a:rPr lang="ru-RU" sz="1600" b="0" i="0" u="none" strike="noStrike" dirty="0">
                          <a:solidFill>
                            <a:srgbClr val="357087"/>
                          </a:solidFill>
                          <a:effectLst/>
                        </a:rPr>
                        <a:t>Разпространение на КСС в рудни и променителни минерали в находищата</a:t>
                      </a:r>
                      <a:endParaRPr lang="ru-RU" sz="1600" b="0" i="0" u="none" strike="noStrike" dirty="0">
                        <a:solidFill>
                          <a:srgbClr val="357087"/>
                        </a:solidFill>
                        <a:effectLst/>
                        <a:latin typeface="Calibri" panose="020F0502020204030204" pitchFamily="34" charset="0"/>
                      </a:endParaRPr>
                    </a:p>
                  </a:txBody>
                  <a:tcPr marL="6350" marR="6350" marT="6350" marB="0" anchor="b">
                    <a:solidFill>
                      <a:schemeClr val="accent1">
                        <a:lumMod val="20000"/>
                        <a:lumOff val="80000"/>
                      </a:schemeClr>
                    </a:solidFill>
                  </a:tcPr>
                </a:tc>
                <a:extLst>
                  <a:ext uri="{0D108BD9-81ED-4DB2-BD59-A6C34878D82A}">
                    <a16:rowId xmlns="" xmlns:a16="http://schemas.microsoft.com/office/drawing/2014/main" val="2129049564"/>
                  </a:ext>
                </a:extLst>
              </a:tr>
              <a:tr h="184150">
                <a:tc>
                  <a:txBody>
                    <a:bodyPr/>
                    <a:lstStyle/>
                    <a:p>
                      <a:pPr algn="l" fontAlgn="b"/>
                      <a:r>
                        <a:rPr lang="ru-RU" sz="1600" b="0" i="0" u="none" strike="noStrike" dirty="0">
                          <a:solidFill>
                            <a:srgbClr val="357087"/>
                          </a:solidFill>
                          <a:effectLst/>
                        </a:rPr>
                        <a:t>Работен пакет (РП 2)</a:t>
                      </a:r>
                      <a:endParaRPr lang="ru-RU" sz="1600" b="0" i="0" u="none" strike="noStrike" dirty="0">
                        <a:solidFill>
                          <a:srgbClr val="357087"/>
                        </a:solidFill>
                        <a:effectLst/>
                        <a:latin typeface="Calibri" panose="020F0502020204030204" pitchFamily="34" charset="0"/>
                      </a:endParaRPr>
                    </a:p>
                  </a:txBody>
                  <a:tcPr marL="6350" marR="6350" marT="6350" marB="0" anchor="b">
                    <a:solidFill>
                      <a:schemeClr val="accent1">
                        <a:lumMod val="20000"/>
                        <a:lumOff val="80000"/>
                      </a:schemeClr>
                    </a:solidFill>
                  </a:tcPr>
                </a:tc>
                <a:tc>
                  <a:txBody>
                    <a:bodyPr/>
                    <a:lstStyle/>
                    <a:p>
                      <a:pPr algn="l" fontAlgn="b"/>
                      <a:r>
                        <a:rPr lang="ru-RU" sz="1600" b="1" i="0" u="none" strike="noStrike" dirty="0">
                          <a:solidFill>
                            <a:srgbClr val="357087"/>
                          </a:solidFill>
                          <a:effectLst/>
                        </a:rPr>
                        <a:t>Иновативни геохимични и минералого-геохимични индикатори в рудни находища</a:t>
                      </a:r>
                      <a:endParaRPr lang="ru-RU" sz="1600" b="1" i="0" u="none" strike="noStrike" dirty="0">
                        <a:solidFill>
                          <a:srgbClr val="357087"/>
                        </a:solidFill>
                        <a:effectLst/>
                        <a:latin typeface="Calibri" panose="020F0502020204030204" pitchFamily="34" charset="0"/>
                      </a:endParaRPr>
                    </a:p>
                  </a:txBody>
                  <a:tcPr marL="6350" marR="6350" marT="6350" marB="0" anchor="b">
                    <a:solidFill>
                      <a:schemeClr val="accent1">
                        <a:lumMod val="20000"/>
                        <a:lumOff val="80000"/>
                      </a:schemeClr>
                    </a:solidFill>
                  </a:tcPr>
                </a:tc>
                <a:extLst>
                  <a:ext uri="{0D108BD9-81ED-4DB2-BD59-A6C34878D82A}">
                    <a16:rowId xmlns="" xmlns:a16="http://schemas.microsoft.com/office/drawing/2014/main" val="2273082189"/>
                  </a:ext>
                </a:extLst>
              </a:tr>
              <a:tr h="184150">
                <a:tc>
                  <a:txBody>
                    <a:bodyPr/>
                    <a:lstStyle/>
                    <a:p>
                      <a:pPr algn="l" fontAlgn="b"/>
                      <a:r>
                        <a:rPr lang="ru-RU" sz="1600" b="0" i="0" u="none" strike="noStrike">
                          <a:solidFill>
                            <a:srgbClr val="357087"/>
                          </a:solidFill>
                          <a:effectLst/>
                        </a:rPr>
                        <a:t>Работен пакет (РП 3)</a:t>
                      </a:r>
                      <a:endParaRPr lang="ru-RU" sz="1600" b="0" i="0" u="none" strike="noStrike">
                        <a:solidFill>
                          <a:srgbClr val="357087"/>
                        </a:solidFill>
                        <a:effectLst/>
                        <a:latin typeface="Calibri" panose="020F0502020204030204" pitchFamily="34" charset="0"/>
                      </a:endParaRPr>
                    </a:p>
                  </a:txBody>
                  <a:tcPr marL="6350" marR="6350" marT="6350" marB="0" anchor="b">
                    <a:solidFill>
                      <a:schemeClr val="accent1">
                        <a:lumMod val="20000"/>
                        <a:lumOff val="80000"/>
                      </a:schemeClr>
                    </a:solidFill>
                  </a:tcPr>
                </a:tc>
                <a:tc>
                  <a:txBody>
                    <a:bodyPr/>
                    <a:lstStyle/>
                    <a:p>
                      <a:pPr algn="l" fontAlgn="b"/>
                      <a:r>
                        <a:rPr lang="ru-RU" sz="1600" b="0" i="0" u="none" strike="noStrike" dirty="0">
                          <a:solidFill>
                            <a:srgbClr val="357087"/>
                          </a:solidFill>
                          <a:effectLst/>
                        </a:rPr>
                        <a:t>КСС в процеса на обогатяване и хвостохранилището</a:t>
                      </a:r>
                      <a:endParaRPr lang="ru-RU" sz="1600" b="0" i="0" u="none" strike="noStrike" dirty="0">
                        <a:solidFill>
                          <a:srgbClr val="357087"/>
                        </a:solidFill>
                        <a:effectLst/>
                        <a:latin typeface="Calibri" panose="020F0502020204030204" pitchFamily="34" charset="0"/>
                      </a:endParaRPr>
                    </a:p>
                  </a:txBody>
                  <a:tcPr marL="6350" marR="6350" marT="6350" marB="0" anchor="b">
                    <a:solidFill>
                      <a:schemeClr val="accent1">
                        <a:lumMod val="20000"/>
                        <a:lumOff val="80000"/>
                      </a:schemeClr>
                    </a:solidFill>
                  </a:tcPr>
                </a:tc>
                <a:extLst>
                  <a:ext uri="{0D108BD9-81ED-4DB2-BD59-A6C34878D82A}">
                    <a16:rowId xmlns="" xmlns:a16="http://schemas.microsoft.com/office/drawing/2014/main" val="1965474848"/>
                  </a:ext>
                </a:extLst>
              </a:tr>
              <a:tr h="184150">
                <a:tc>
                  <a:txBody>
                    <a:bodyPr/>
                    <a:lstStyle/>
                    <a:p>
                      <a:pPr algn="l" fontAlgn="b"/>
                      <a:r>
                        <a:rPr lang="ru-RU" sz="1600" b="0" i="0" u="none" strike="noStrike">
                          <a:solidFill>
                            <a:srgbClr val="357087"/>
                          </a:solidFill>
                          <a:effectLst/>
                        </a:rPr>
                        <a:t>Работен пакет (РП 4)</a:t>
                      </a:r>
                      <a:endParaRPr lang="ru-RU" sz="1600" b="0" i="0" u="none" strike="noStrike">
                        <a:solidFill>
                          <a:srgbClr val="357087"/>
                        </a:solidFill>
                        <a:effectLst/>
                        <a:latin typeface="Calibri" panose="020F0502020204030204" pitchFamily="34" charset="0"/>
                      </a:endParaRPr>
                    </a:p>
                  </a:txBody>
                  <a:tcPr marL="6350" marR="6350" marT="6350" marB="0" anchor="b">
                    <a:solidFill>
                      <a:schemeClr val="accent1">
                        <a:lumMod val="20000"/>
                        <a:lumOff val="80000"/>
                      </a:schemeClr>
                    </a:solidFill>
                  </a:tcPr>
                </a:tc>
                <a:tc>
                  <a:txBody>
                    <a:bodyPr/>
                    <a:lstStyle/>
                    <a:p>
                      <a:pPr algn="l" fontAlgn="b"/>
                      <a:r>
                        <a:rPr lang="ru-RU" sz="1600" b="0" i="0" u="none" strike="noStrike" dirty="0">
                          <a:solidFill>
                            <a:srgbClr val="357087"/>
                          </a:solidFill>
                          <a:effectLst/>
                        </a:rPr>
                        <a:t>Тежки метали и живак в седименти от реки в райони на минна дейност и хвостохранилища</a:t>
                      </a:r>
                      <a:endParaRPr lang="ru-RU" sz="1600" b="0" i="0" u="none" strike="noStrike" dirty="0">
                        <a:solidFill>
                          <a:srgbClr val="357087"/>
                        </a:solidFill>
                        <a:effectLst/>
                        <a:latin typeface="Calibri" panose="020F0502020204030204" pitchFamily="34" charset="0"/>
                      </a:endParaRPr>
                    </a:p>
                  </a:txBody>
                  <a:tcPr marL="6350" marR="6350" marT="6350" marB="0" anchor="b">
                    <a:solidFill>
                      <a:schemeClr val="accent1">
                        <a:lumMod val="20000"/>
                        <a:lumOff val="80000"/>
                      </a:schemeClr>
                    </a:solidFill>
                  </a:tcPr>
                </a:tc>
                <a:extLst>
                  <a:ext uri="{0D108BD9-81ED-4DB2-BD59-A6C34878D82A}">
                    <a16:rowId xmlns="" xmlns:a16="http://schemas.microsoft.com/office/drawing/2014/main" val="1161238631"/>
                  </a:ext>
                </a:extLst>
              </a:tr>
              <a:tr h="184150">
                <a:tc>
                  <a:txBody>
                    <a:bodyPr/>
                    <a:lstStyle/>
                    <a:p>
                      <a:pPr algn="l" fontAlgn="b"/>
                      <a:r>
                        <a:rPr lang="ru-RU" sz="1600" b="0" i="0" u="none" strike="noStrike">
                          <a:solidFill>
                            <a:srgbClr val="357087"/>
                          </a:solidFill>
                          <a:effectLst/>
                        </a:rPr>
                        <a:t>Работен пакет (РП 5)</a:t>
                      </a:r>
                      <a:endParaRPr lang="ru-RU" sz="1600" b="0" i="0" u="none" strike="noStrike">
                        <a:solidFill>
                          <a:srgbClr val="357087"/>
                        </a:solidFill>
                        <a:effectLst/>
                        <a:latin typeface="Calibri" panose="020F0502020204030204" pitchFamily="34" charset="0"/>
                      </a:endParaRPr>
                    </a:p>
                  </a:txBody>
                  <a:tcPr marL="6350" marR="6350" marT="6350" marB="0" anchor="b">
                    <a:solidFill>
                      <a:schemeClr val="accent1">
                        <a:lumMod val="20000"/>
                        <a:lumOff val="80000"/>
                      </a:schemeClr>
                    </a:solidFill>
                  </a:tcPr>
                </a:tc>
                <a:tc>
                  <a:txBody>
                    <a:bodyPr/>
                    <a:lstStyle/>
                    <a:p>
                      <a:pPr algn="l" fontAlgn="b"/>
                      <a:r>
                        <a:rPr lang="ru-RU" sz="1600" b="0" i="0" u="none" strike="noStrike" dirty="0">
                          <a:solidFill>
                            <a:srgbClr val="357087"/>
                          </a:solidFill>
                          <a:effectLst/>
                        </a:rPr>
                        <a:t>Магнитометрия на руди, отпадъци и седименти</a:t>
                      </a:r>
                      <a:endParaRPr lang="ru-RU" sz="1600" b="0" i="0" u="none" strike="noStrike" dirty="0">
                        <a:solidFill>
                          <a:srgbClr val="357087"/>
                        </a:solidFill>
                        <a:effectLst/>
                        <a:latin typeface="Calibri" panose="020F0502020204030204" pitchFamily="34" charset="0"/>
                      </a:endParaRPr>
                    </a:p>
                  </a:txBody>
                  <a:tcPr marL="6350" marR="6350" marT="6350" marB="0" anchor="b">
                    <a:solidFill>
                      <a:schemeClr val="accent1">
                        <a:lumMod val="20000"/>
                        <a:lumOff val="80000"/>
                      </a:schemeClr>
                    </a:solidFill>
                  </a:tcPr>
                </a:tc>
                <a:extLst>
                  <a:ext uri="{0D108BD9-81ED-4DB2-BD59-A6C34878D82A}">
                    <a16:rowId xmlns="" xmlns:a16="http://schemas.microsoft.com/office/drawing/2014/main" val="485181716"/>
                  </a:ext>
                </a:extLst>
              </a:tr>
              <a:tr h="184150">
                <a:tc>
                  <a:txBody>
                    <a:bodyPr/>
                    <a:lstStyle/>
                    <a:p>
                      <a:pPr algn="l" fontAlgn="b"/>
                      <a:r>
                        <a:rPr lang="ru-RU" sz="1600" b="0" i="0" u="none" strike="noStrike">
                          <a:solidFill>
                            <a:srgbClr val="357087"/>
                          </a:solidFill>
                          <a:effectLst/>
                        </a:rPr>
                        <a:t>Работен пакет (РП 6)</a:t>
                      </a:r>
                      <a:endParaRPr lang="ru-RU" sz="1600" b="0" i="0" u="none" strike="noStrike">
                        <a:solidFill>
                          <a:srgbClr val="357087"/>
                        </a:solidFill>
                        <a:effectLst/>
                        <a:latin typeface="Calibri" panose="020F0502020204030204" pitchFamily="34" charset="0"/>
                      </a:endParaRPr>
                    </a:p>
                  </a:txBody>
                  <a:tcPr marL="6350" marR="6350" marT="6350" marB="0" anchor="b">
                    <a:solidFill>
                      <a:schemeClr val="accent1">
                        <a:lumMod val="20000"/>
                        <a:lumOff val="80000"/>
                      </a:schemeClr>
                    </a:solidFill>
                  </a:tcPr>
                </a:tc>
                <a:tc>
                  <a:txBody>
                    <a:bodyPr/>
                    <a:lstStyle/>
                    <a:p>
                      <a:pPr algn="l" fontAlgn="b"/>
                      <a:r>
                        <a:rPr lang="ru-RU" sz="1600" b="0" i="0" u="none" strike="noStrike" dirty="0">
                          <a:solidFill>
                            <a:srgbClr val="357087"/>
                          </a:solidFill>
                          <a:effectLst/>
                        </a:rPr>
                        <a:t>Мениджмънт, комуникация, разпространение и трансфер на резултати</a:t>
                      </a:r>
                      <a:endParaRPr lang="ru-RU" sz="1600" b="0" i="0" u="none" strike="noStrike" dirty="0">
                        <a:solidFill>
                          <a:srgbClr val="357087"/>
                        </a:solidFill>
                        <a:effectLst/>
                        <a:latin typeface="Calibri" panose="020F0502020204030204" pitchFamily="34" charset="0"/>
                      </a:endParaRPr>
                    </a:p>
                  </a:txBody>
                  <a:tcPr marL="6350" marR="6350" marT="6350" marB="0" anchor="b">
                    <a:solidFill>
                      <a:schemeClr val="accent1">
                        <a:lumMod val="20000"/>
                        <a:lumOff val="80000"/>
                      </a:schemeClr>
                    </a:solidFill>
                  </a:tcPr>
                </a:tc>
                <a:extLst>
                  <a:ext uri="{0D108BD9-81ED-4DB2-BD59-A6C34878D82A}">
                    <a16:rowId xmlns="" xmlns:a16="http://schemas.microsoft.com/office/drawing/2014/main" val="1351108278"/>
                  </a:ext>
                </a:extLst>
              </a:tr>
            </a:tbl>
          </a:graphicData>
        </a:graphic>
      </p:graphicFrame>
      <p:sp>
        <p:nvSpPr>
          <p:cNvPr id="13" name="TextBox 12"/>
          <p:cNvSpPr txBox="1"/>
          <p:nvPr/>
        </p:nvSpPr>
        <p:spPr>
          <a:xfrm>
            <a:off x="3566160" y="6471590"/>
            <a:ext cx="8424936" cy="338554"/>
          </a:xfrm>
          <a:prstGeom prst="rect">
            <a:avLst/>
          </a:prstGeom>
          <a:noFill/>
        </p:spPr>
        <p:txBody>
          <a:bodyPr wrap="square" rtlCol="0">
            <a:spAutoFit/>
          </a:bodyPr>
          <a:lstStyle/>
          <a:p>
            <a:pPr algn="ctr" eaLnBrk="0" fontAlgn="base" hangingPunct="0"/>
            <a:r>
              <a:rPr lang="ru-RU" sz="1600" b="1" dirty="0">
                <a:solidFill>
                  <a:schemeClr val="bg1"/>
                </a:solidFill>
                <a:effectLst>
                  <a:outerShdw blurRad="38100" dist="38100" dir="2700000" algn="tl">
                    <a:srgbClr val="000000">
                      <a:alpha val="43137"/>
                    </a:srgbClr>
                  </a:outerShdw>
                </a:effectLst>
              </a:rPr>
              <a:t> МИНЕРАЛНИТЕ РЕСУРСИ И УСТОЙЧИВОТО РАЗВИТИЕ</a:t>
            </a:r>
            <a:r>
              <a:rPr lang="en-US" sz="1600" b="1" dirty="0">
                <a:solidFill>
                  <a:schemeClr val="bg1"/>
                </a:solidFill>
                <a:effectLst>
                  <a:outerShdw blurRad="38100" dist="38100" dir="2700000" algn="tl">
                    <a:srgbClr val="000000">
                      <a:alpha val="43137"/>
                    </a:srgbClr>
                  </a:outerShdw>
                </a:effectLst>
              </a:rPr>
              <a:t>, </a:t>
            </a:r>
            <a:r>
              <a:rPr lang="bg-BG" sz="1600" b="1" dirty="0">
                <a:solidFill>
                  <a:schemeClr val="bg1"/>
                </a:solidFill>
                <a:effectLst>
                  <a:outerShdw blurRad="38100" dist="38100" dir="2700000" algn="tl">
                    <a:srgbClr val="000000">
                      <a:alpha val="43137"/>
                    </a:srgbClr>
                  </a:outerShdw>
                </a:effectLst>
              </a:rPr>
              <a:t>20.11.</a:t>
            </a:r>
            <a:r>
              <a:rPr lang="en-US" sz="1600" b="1" dirty="0">
                <a:solidFill>
                  <a:schemeClr val="bg1"/>
                </a:solidFill>
                <a:effectLst>
                  <a:outerShdw blurRad="38100" dist="38100" dir="2700000" algn="tl">
                    <a:srgbClr val="000000">
                      <a:alpha val="43137"/>
                    </a:srgbClr>
                  </a:outerShdw>
                </a:effectLst>
              </a:rPr>
              <a:t>202</a:t>
            </a:r>
            <a:r>
              <a:rPr lang="bg-BG" sz="1600" b="1" dirty="0">
                <a:solidFill>
                  <a:schemeClr val="bg1"/>
                </a:solidFill>
                <a:effectLst>
                  <a:outerShdw blurRad="38100" dist="38100" dir="2700000" algn="tl">
                    <a:srgbClr val="000000">
                      <a:alpha val="43137"/>
                    </a:srgbClr>
                  </a:outerShdw>
                </a:effectLst>
              </a:rPr>
              <a:t>5, София</a:t>
            </a:r>
            <a:endParaRPr lang="de-DE" sz="1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1104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08087" y="89140"/>
            <a:ext cx="1684372" cy="523220"/>
          </a:xfrm>
          <a:prstGeom prst="rect">
            <a:avLst/>
          </a:prstGeom>
          <a:noFill/>
        </p:spPr>
        <p:txBody>
          <a:bodyPr wrap="none" rtlCol="0">
            <a:spAutoFit/>
          </a:bodyPr>
          <a:lstStyle/>
          <a:p>
            <a:r>
              <a:rPr lang="ru-RU" sz="2800" b="1" dirty="0" smtClean="0">
                <a:solidFill>
                  <a:srgbClr val="5D8646"/>
                </a:solidFill>
                <a:effectLst>
                  <a:outerShdw blurRad="38100" dist="38100" dir="2700000" algn="tl">
                    <a:srgbClr val="000000">
                      <a:alpha val="43137"/>
                    </a:srgbClr>
                  </a:outerShdw>
                </a:effectLst>
              </a:rPr>
              <a:t>Дейности</a:t>
            </a:r>
            <a:endParaRPr lang="en-US" sz="2000" dirty="0">
              <a:solidFill>
                <a:srgbClr val="5D8646"/>
              </a:solidFill>
            </a:endParaRPr>
          </a:p>
        </p:txBody>
      </p:sp>
      <p:grpSp>
        <p:nvGrpSpPr>
          <p:cNvPr id="12" name="Group 11"/>
          <p:cNvGrpSpPr/>
          <p:nvPr/>
        </p:nvGrpSpPr>
        <p:grpSpPr>
          <a:xfrm>
            <a:off x="354913" y="636769"/>
            <a:ext cx="11520000" cy="65541"/>
            <a:chOff x="1005154" y="1796003"/>
            <a:chExt cx="10274236" cy="65541"/>
          </a:xfrm>
        </p:grpSpPr>
        <p:sp>
          <p:nvSpPr>
            <p:cNvPr id="13" name="Rectangle 12"/>
            <p:cNvSpPr/>
            <p:nvPr/>
          </p:nvSpPr>
          <p:spPr>
            <a:xfrm>
              <a:off x="7166645" y="1796881"/>
              <a:ext cx="2052000" cy="64663"/>
            </a:xfrm>
            <a:prstGeom prst="rect">
              <a:avLst/>
            </a:prstGeom>
            <a:solidFill>
              <a:srgbClr val="C73312"/>
            </a:solidFill>
            <a:ln>
              <a:solidFill>
                <a:srgbClr val="C733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 name="Rectangle 13"/>
            <p:cNvSpPr/>
            <p:nvPr/>
          </p:nvSpPr>
          <p:spPr>
            <a:xfrm>
              <a:off x="1005154" y="1796003"/>
              <a:ext cx="2052000" cy="64663"/>
            </a:xfrm>
            <a:prstGeom prst="rect">
              <a:avLst/>
            </a:prstGeom>
            <a:solidFill>
              <a:srgbClr val="5D8646"/>
            </a:solidFill>
            <a:ln>
              <a:solidFill>
                <a:srgbClr val="5D8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Rectangle 14"/>
            <p:cNvSpPr/>
            <p:nvPr/>
          </p:nvSpPr>
          <p:spPr>
            <a:xfrm>
              <a:off x="9227390" y="1796003"/>
              <a:ext cx="2052000" cy="64663"/>
            </a:xfrm>
            <a:prstGeom prst="rect">
              <a:avLst/>
            </a:prstGeom>
            <a:solidFill>
              <a:srgbClr val="357087"/>
            </a:solidFill>
            <a:ln w="12700">
              <a:solidFill>
                <a:srgbClr val="357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6" name="Rectangle 15"/>
            <p:cNvSpPr/>
            <p:nvPr/>
          </p:nvSpPr>
          <p:spPr>
            <a:xfrm>
              <a:off x="5102646" y="1796003"/>
              <a:ext cx="2052000" cy="64663"/>
            </a:xfrm>
            <a:prstGeom prst="rect">
              <a:avLst/>
            </a:prstGeom>
            <a:solidFill>
              <a:srgbClr val="E0A929"/>
            </a:solidFill>
            <a:ln>
              <a:solidFill>
                <a:srgbClr val="E0A9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Rectangle 16"/>
            <p:cNvSpPr/>
            <p:nvPr/>
          </p:nvSpPr>
          <p:spPr>
            <a:xfrm>
              <a:off x="3053900" y="1796881"/>
              <a:ext cx="2052000" cy="64663"/>
            </a:xfrm>
            <a:prstGeom prst="rect">
              <a:avLst/>
            </a:prstGeom>
            <a:solidFill>
              <a:srgbClr val="C73312"/>
            </a:solidFill>
            <a:ln w="12700">
              <a:solidFill>
                <a:srgbClr val="C733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A8584"/>
                </a:solidFill>
              </a:endParaRPr>
            </a:p>
          </p:txBody>
        </p:sp>
      </p:grpSp>
      <p:sp>
        <p:nvSpPr>
          <p:cNvPr id="20" name="Title 1"/>
          <p:cNvSpPr txBox="1">
            <a:spLocks/>
          </p:cNvSpPr>
          <p:nvPr/>
        </p:nvSpPr>
        <p:spPr>
          <a:xfrm>
            <a:off x="1" y="6444048"/>
            <a:ext cx="12219682" cy="436179"/>
          </a:xfrm>
          <a:prstGeom prst="rect">
            <a:avLst/>
          </a:prstGeom>
          <a:solidFill>
            <a:srgbClr val="357087"/>
          </a:solidFill>
          <a:effectLst>
            <a:innerShdw blurRad="63500" dist="50800" dir="2700000">
              <a:schemeClr val="bg2">
                <a:lumMod val="50000"/>
                <a:alpha val="50000"/>
              </a:schemeClr>
            </a:innerShdw>
          </a:effectLst>
        </p:spPr>
        <p:txBody>
          <a:bodyPr anchor="ctr">
            <a:normAutofit fontScale="97500"/>
          </a:bodyPr>
          <a:lstStyle/>
          <a:p>
            <a:pPr algn="ctr">
              <a:defRPr/>
            </a:pPr>
            <a:endParaRPr lang="en-US" sz="1600" dirty="0">
              <a:solidFill>
                <a:schemeClr val="bg1"/>
              </a:solidFill>
              <a:effectLst>
                <a:outerShdw blurRad="38100" dist="38100" dir="2700000" algn="tl">
                  <a:srgbClr val="000000">
                    <a:alpha val="43137"/>
                  </a:srgbClr>
                </a:outerShdw>
              </a:effectLst>
              <a:latin typeface="Helvetica" pitchFamily="34" charset="0"/>
              <a:ea typeface="ＭＳ Ｐゴシック" charset="0"/>
              <a:cs typeface="Helvetica" pitchFamily="34" charset="0"/>
            </a:endParaRPr>
          </a:p>
        </p:txBody>
      </p:sp>
      <p:pic>
        <p:nvPicPr>
          <p:cNvPr id="21" name="Picture 20" descr="eu_FLAG.JPG">
            <a:extLst>
              <a:ext uri="{FF2B5EF4-FFF2-40B4-BE49-F238E27FC236}">
                <a16:creationId xmlns="" xmlns:a16="http://schemas.microsoft.com/office/drawing/2014/main" id="{48B26FDF-EF47-10AC-33F5-90481E46FDAC}"/>
              </a:ext>
            </a:extLst>
          </p:cNvPr>
          <p:cNvPicPr>
            <a:picLocks noChangeAspect="1"/>
          </p:cNvPicPr>
          <p:nvPr/>
        </p:nvPicPr>
        <p:blipFill>
          <a:blip r:embed="rId2" cstate="print"/>
          <a:srcRect/>
          <a:stretch>
            <a:fillRect/>
          </a:stretch>
        </p:blipFill>
        <p:spPr bwMode="auto">
          <a:xfrm>
            <a:off x="8518714" y="196876"/>
            <a:ext cx="454343" cy="311468"/>
          </a:xfrm>
          <a:prstGeom prst="rect">
            <a:avLst/>
          </a:prstGeom>
          <a:noFill/>
          <a:ln w="9525">
            <a:noFill/>
            <a:miter lim="800000"/>
            <a:headEnd/>
            <a:tailEnd/>
          </a:ln>
        </p:spPr>
      </p:pic>
      <p:sp>
        <p:nvSpPr>
          <p:cNvPr id="22" name="TextBox 21">
            <a:extLst>
              <a:ext uri="{FF2B5EF4-FFF2-40B4-BE49-F238E27FC236}">
                <a16:creationId xmlns="" xmlns:a16="http://schemas.microsoft.com/office/drawing/2014/main" id="{F6B5927D-74BB-A79F-B9E0-BB7E46B223A9}"/>
              </a:ext>
            </a:extLst>
          </p:cNvPr>
          <p:cNvSpPr txBox="1"/>
          <p:nvPr/>
        </p:nvSpPr>
        <p:spPr>
          <a:xfrm>
            <a:off x="8969340" y="105021"/>
            <a:ext cx="3021756" cy="461665"/>
          </a:xfrm>
          <a:prstGeom prst="rect">
            <a:avLst/>
          </a:prstGeom>
          <a:noFill/>
        </p:spPr>
        <p:txBody>
          <a:bodyPr wrap="square" rtlCol="0">
            <a:spAutoFit/>
          </a:bodyPr>
          <a:lstStyle/>
          <a:p>
            <a:r>
              <a:rPr lang="en-GB" sz="1200" dirty="0" err="1" smtClean="0">
                <a:solidFill>
                  <a:srgbClr val="357087"/>
                </a:solidFill>
              </a:rPr>
              <a:t>REXPro</a:t>
            </a:r>
            <a:r>
              <a:rPr lang="en-GB" sz="1200" dirty="0" smtClean="0">
                <a:solidFill>
                  <a:srgbClr val="357087"/>
                </a:solidFill>
              </a:rPr>
              <a:t>: Project funded by </a:t>
            </a:r>
            <a:r>
              <a:rPr lang="en-US" sz="1200" dirty="0" err="1" smtClean="0">
                <a:solidFill>
                  <a:srgbClr val="357087"/>
                </a:solidFill>
              </a:rPr>
              <a:t>NextGenerationEU</a:t>
            </a:r>
            <a:r>
              <a:rPr lang="bg-BG" sz="1200" dirty="0" smtClean="0">
                <a:solidFill>
                  <a:srgbClr val="357087"/>
                </a:solidFill>
              </a:rPr>
              <a:t> </a:t>
            </a:r>
          </a:p>
          <a:p>
            <a:r>
              <a:rPr lang="ru-RU" sz="1200" dirty="0" smtClean="0">
                <a:solidFill>
                  <a:srgbClr val="357087"/>
                </a:solidFill>
              </a:rPr>
              <a:t>договор ПВУ-11 (BG-RRP-2.011-0040-C01)</a:t>
            </a:r>
            <a:endParaRPr lang="en-GB" sz="1200" dirty="0">
              <a:solidFill>
                <a:srgbClr val="357087"/>
              </a:solidFill>
            </a:endParaRPr>
          </a:p>
        </p:txBody>
      </p:sp>
      <p:sp>
        <p:nvSpPr>
          <p:cNvPr id="23" name="TextBox 22"/>
          <p:cNvSpPr txBox="1"/>
          <p:nvPr/>
        </p:nvSpPr>
        <p:spPr>
          <a:xfrm>
            <a:off x="1624310" y="6489722"/>
            <a:ext cx="8424936" cy="338554"/>
          </a:xfrm>
          <a:prstGeom prst="rect">
            <a:avLst/>
          </a:prstGeom>
          <a:noFill/>
        </p:spPr>
        <p:txBody>
          <a:bodyPr wrap="square" rtlCol="0">
            <a:spAutoFit/>
          </a:bodyPr>
          <a:lstStyle/>
          <a:p>
            <a:pPr algn="ctr" eaLnBrk="0" fontAlgn="base" hangingPunct="0"/>
            <a:r>
              <a:rPr lang="ru-RU" sz="1600" b="1" dirty="0">
                <a:solidFill>
                  <a:schemeClr val="bg1"/>
                </a:solidFill>
                <a:effectLst>
                  <a:outerShdw blurRad="38100" dist="38100" dir="2700000" algn="tl">
                    <a:srgbClr val="000000">
                      <a:alpha val="43137"/>
                    </a:srgbClr>
                  </a:outerShdw>
                </a:effectLst>
              </a:rPr>
              <a:t>МИНЕРАЛНИТЕ РЕСУРСИ И УСТОЙЧИВОТО РАЗВИТИЕ</a:t>
            </a:r>
            <a:r>
              <a:rPr lang="en-US" sz="1600" b="1" dirty="0">
                <a:solidFill>
                  <a:schemeClr val="bg1"/>
                </a:solidFill>
                <a:effectLst>
                  <a:outerShdw blurRad="38100" dist="38100" dir="2700000" algn="tl">
                    <a:srgbClr val="000000">
                      <a:alpha val="43137"/>
                    </a:srgbClr>
                  </a:outerShdw>
                </a:effectLst>
              </a:rPr>
              <a:t>, </a:t>
            </a:r>
            <a:r>
              <a:rPr lang="bg-BG" sz="1600" b="1" dirty="0">
                <a:solidFill>
                  <a:schemeClr val="bg1"/>
                </a:solidFill>
                <a:effectLst>
                  <a:outerShdw blurRad="38100" dist="38100" dir="2700000" algn="tl">
                    <a:srgbClr val="000000">
                      <a:alpha val="43137"/>
                    </a:srgbClr>
                  </a:outerShdw>
                </a:effectLst>
              </a:rPr>
              <a:t>20.11.</a:t>
            </a:r>
            <a:r>
              <a:rPr lang="en-US" sz="1600" b="1" dirty="0">
                <a:solidFill>
                  <a:schemeClr val="bg1"/>
                </a:solidFill>
                <a:effectLst>
                  <a:outerShdw blurRad="38100" dist="38100" dir="2700000" algn="tl">
                    <a:srgbClr val="000000">
                      <a:alpha val="43137"/>
                    </a:srgbClr>
                  </a:outerShdw>
                </a:effectLst>
              </a:rPr>
              <a:t>202</a:t>
            </a:r>
            <a:r>
              <a:rPr lang="bg-BG" sz="1600" b="1" dirty="0">
                <a:solidFill>
                  <a:schemeClr val="bg1"/>
                </a:solidFill>
                <a:effectLst>
                  <a:outerShdw blurRad="38100" dist="38100" dir="2700000" algn="tl">
                    <a:srgbClr val="000000">
                      <a:alpha val="43137"/>
                    </a:srgbClr>
                  </a:outerShdw>
                </a:effectLst>
              </a:rPr>
              <a:t>5, София</a:t>
            </a:r>
            <a:endParaRPr lang="de-DE" sz="1600" b="1" dirty="0">
              <a:solidFill>
                <a:schemeClr val="bg1"/>
              </a:solidFill>
              <a:effectLst>
                <a:outerShdw blurRad="38100" dist="38100" dir="2700000" algn="tl">
                  <a:srgbClr val="000000">
                    <a:alpha val="43137"/>
                  </a:srgbClr>
                </a:outerShdw>
              </a:effectLst>
            </a:endParaRPr>
          </a:p>
        </p:txBody>
      </p:sp>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6285" y="2400633"/>
            <a:ext cx="4320000" cy="2703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1096" y="1880883"/>
            <a:ext cx="4320000" cy="3223235"/>
          </a:xfrm>
          <a:prstGeom prst="rect">
            <a:avLst/>
          </a:prstGeom>
        </p:spPr>
      </p:pic>
      <p:sp>
        <p:nvSpPr>
          <p:cNvPr id="2" name="Rectangle 1"/>
          <p:cNvSpPr/>
          <p:nvPr/>
        </p:nvSpPr>
        <p:spPr>
          <a:xfrm>
            <a:off x="2590429" y="5400000"/>
            <a:ext cx="1865126" cy="369332"/>
          </a:xfrm>
          <a:prstGeom prst="rect">
            <a:avLst/>
          </a:prstGeom>
        </p:spPr>
        <p:txBody>
          <a:bodyPr wrap="none">
            <a:spAutoFit/>
          </a:bodyPr>
          <a:lstStyle/>
          <a:p>
            <a:r>
              <a:rPr lang="de-DE" i="1" dirty="0">
                <a:solidFill>
                  <a:srgbClr val="357087"/>
                </a:solidFill>
              </a:rPr>
              <a:t>Halley et al., 2015</a:t>
            </a:r>
            <a:endParaRPr lang="en-US" i="1" dirty="0">
              <a:solidFill>
                <a:srgbClr val="357087"/>
              </a:solidFill>
            </a:endParaRPr>
          </a:p>
        </p:txBody>
      </p:sp>
      <p:sp>
        <p:nvSpPr>
          <p:cNvPr id="3" name="Rectangle 2"/>
          <p:cNvSpPr/>
          <p:nvPr/>
        </p:nvSpPr>
        <p:spPr>
          <a:xfrm>
            <a:off x="9199673" y="5400000"/>
            <a:ext cx="1262846" cy="369332"/>
          </a:xfrm>
          <a:prstGeom prst="rect">
            <a:avLst/>
          </a:prstGeom>
        </p:spPr>
        <p:txBody>
          <a:bodyPr wrap="none">
            <a:spAutoFit/>
          </a:bodyPr>
          <a:lstStyle/>
          <a:p>
            <a:r>
              <a:rPr lang="de-DE" i="1" dirty="0">
                <a:solidFill>
                  <a:srgbClr val="357087"/>
                </a:solidFill>
              </a:rPr>
              <a:t>H</a:t>
            </a:r>
            <a:r>
              <a:rPr lang="en-US" i="1" dirty="0" err="1">
                <a:solidFill>
                  <a:srgbClr val="357087"/>
                </a:solidFill>
              </a:rPr>
              <a:t>ikov</a:t>
            </a:r>
            <a:r>
              <a:rPr lang="de-DE" i="1" dirty="0">
                <a:solidFill>
                  <a:srgbClr val="357087"/>
                </a:solidFill>
              </a:rPr>
              <a:t>, 2018</a:t>
            </a:r>
            <a:endParaRPr lang="en-US" i="1" dirty="0">
              <a:solidFill>
                <a:srgbClr val="357087"/>
              </a:solidFill>
            </a:endParaRPr>
          </a:p>
        </p:txBody>
      </p:sp>
      <p:sp>
        <p:nvSpPr>
          <p:cNvPr id="4" name="Rectangle 3"/>
          <p:cNvSpPr/>
          <p:nvPr/>
        </p:nvSpPr>
        <p:spPr>
          <a:xfrm>
            <a:off x="508088" y="852097"/>
            <a:ext cx="10442678" cy="830997"/>
          </a:xfrm>
          <a:prstGeom prst="rect">
            <a:avLst/>
          </a:prstGeom>
        </p:spPr>
        <p:txBody>
          <a:bodyPr wrap="square">
            <a:spAutoFit/>
          </a:bodyPr>
          <a:lstStyle/>
          <a:p>
            <a:r>
              <a:rPr lang="ru-RU" sz="2400" dirty="0">
                <a:solidFill>
                  <a:srgbClr val="357087"/>
                </a:solidFill>
                <a:latin typeface="Calibri" panose="020F0502020204030204" pitchFamily="34" charset="0"/>
                <a:ea typeface="Times New Roman" panose="02020603050405020304" pitchFamily="18" charset="0"/>
              </a:rPr>
              <a:t>Тестване и верификация на геохимични индикатори за зони на интензивна хидротермална промяна в находище Асарел и Челопеч по средни проби</a:t>
            </a:r>
            <a:endParaRPr lang="bg-BG" sz="2400" dirty="0"/>
          </a:p>
        </p:txBody>
      </p:sp>
      <p:pic>
        <p:nvPicPr>
          <p:cNvPr id="24" name="Picture 23"/>
          <p:cNvPicPr/>
          <p:nvPr/>
        </p:nvPicPr>
        <p:blipFill>
          <a:blip r:embed="rId5"/>
          <a:stretch>
            <a:fillRect/>
          </a:stretch>
        </p:blipFill>
        <p:spPr>
          <a:xfrm>
            <a:off x="473718" y="2381788"/>
            <a:ext cx="2636677" cy="2741174"/>
          </a:xfrm>
          <a:prstGeom prst="rect">
            <a:avLst/>
          </a:prstGeom>
        </p:spPr>
      </p:pic>
    </p:spTree>
    <p:extLst>
      <p:ext uri="{BB962C8B-B14F-4D97-AF65-F5344CB8AC3E}">
        <p14:creationId xmlns:p14="http://schemas.microsoft.com/office/powerpoint/2010/main" val="2473387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593426" y="970626"/>
            <a:ext cx="4165628" cy="1123406"/>
          </a:xfrm>
        </p:spPr>
        <p:txBody>
          <a:bodyPr>
            <a:noAutofit/>
          </a:bodyPr>
          <a:lstStyle/>
          <a:p>
            <a:pPr marL="0" indent="0">
              <a:buNone/>
            </a:pPr>
            <a:r>
              <a:rPr lang="bg-BG" sz="2400" b="1" dirty="0" smtClean="0">
                <a:solidFill>
                  <a:srgbClr val="3570A5"/>
                </a:solidFill>
              </a:rPr>
              <a:t>Меднопорфирни и епитермални находища от Панагюрския руден район</a:t>
            </a:r>
            <a:endParaRPr lang="en-US" sz="2400" b="1" dirty="0" smtClean="0">
              <a:solidFill>
                <a:srgbClr val="3570A5"/>
              </a:solidFill>
            </a:endParaRPr>
          </a:p>
        </p:txBody>
      </p:sp>
      <p:sp>
        <p:nvSpPr>
          <p:cNvPr id="11" name="TextBox 10"/>
          <p:cNvSpPr txBox="1"/>
          <p:nvPr/>
        </p:nvSpPr>
        <p:spPr>
          <a:xfrm>
            <a:off x="508087" y="89140"/>
            <a:ext cx="3664529" cy="523220"/>
          </a:xfrm>
          <a:prstGeom prst="rect">
            <a:avLst/>
          </a:prstGeom>
          <a:noFill/>
        </p:spPr>
        <p:txBody>
          <a:bodyPr wrap="none" rtlCol="0">
            <a:spAutoFit/>
          </a:bodyPr>
          <a:lstStyle/>
          <a:p>
            <a:r>
              <a:rPr lang="ru-RU" sz="2800" b="1" dirty="0" smtClean="0">
                <a:solidFill>
                  <a:srgbClr val="5D8646"/>
                </a:solidFill>
                <a:effectLst>
                  <a:outerShdw blurRad="38100" dist="38100" dir="2700000" algn="tl">
                    <a:srgbClr val="000000">
                      <a:alpha val="43137"/>
                    </a:srgbClr>
                  </a:outerShdw>
                </a:effectLst>
              </a:rPr>
              <a:t>Обекти </a:t>
            </a:r>
            <a:r>
              <a:rPr lang="ru-RU" sz="2800" b="1" dirty="0">
                <a:solidFill>
                  <a:srgbClr val="5D8646"/>
                </a:solidFill>
                <a:effectLst>
                  <a:outerShdw blurRad="38100" dist="38100" dir="2700000" algn="tl">
                    <a:srgbClr val="000000">
                      <a:alpha val="43137"/>
                    </a:srgbClr>
                  </a:outerShdw>
                </a:effectLst>
              </a:rPr>
              <a:t>на изследване</a:t>
            </a:r>
            <a:endParaRPr lang="en-US" sz="2000" dirty="0">
              <a:solidFill>
                <a:srgbClr val="5D8646"/>
              </a:solidFill>
            </a:endParaRPr>
          </a:p>
        </p:txBody>
      </p:sp>
      <p:grpSp>
        <p:nvGrpSpPr>
          <p:cNvPr id="12" name="Group 11"/>
          <p:cNvGrpSpPr/>
          <p:nvPr/>
        </p:nvGrpSpPr>
        <p:grpSpPr>
          <a:xfrm>
            <a:off x="354913" y="636769"/>
            <a:ext cx="11520000" cy="65541"/>
            <a:chOff x="1005154" y="1796003"/>
            <a:chExt cx="10274236" cy="65541"/>
          </a:xfrm>
        </p:grpSpPr>
        <p:sp>
          <p:nvSpPr>
            <p:cNvPr id="13" name="Rectangle 12"/>
            <p:cNvSpPr/>
            <p:nvPr/>
          </p:nvSpPr>
          <p:spPr>
            <a:xfrm>
              <a:off x="7166645" y="1796881"/>
              <a:ext cx="2052000" cy="64663"/>
            </a:xfrm>
            <a:prstGeom prst="rect">
              <a:avLst/>
            </a:prstGeom>
            <a:solidFill>
              <a:srgbClr val="C73312"/>
            </a:solidFill>
            <a:ln>
              <a:solidFill>
                <a:srgbClr val="C733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 name="Rectangle 13"/>
            <p:cNvSpPr/>
            <p:nvPr/>
          </p:nvSpPr>
          <p:spPr>
            <a:xfrm>
              <a:off x="1005154" y="1796003"/>
              <a:ext cx="2052000" cy="64663"/>
            </a:xfrm>
            <a:prstGeom prst="rect">
              <a:avLst/>
            </a:prstGeom>
            <a:solidFill>
              <a:srgbClr val="5D8646"/>
            </a:solidFill>
            <a:ln>
              <a:solidFill>
                <a:srgbClr val="5D8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Rectangle 14"/>
            <p:cNvSpPr/>
            <p:nvPr/>
          </p:nvSpPr>
          <p:spPr>
            <a:xfrm>
              <a:off x="9227390" y="1796003"/>
              <a:ext cx="2052000" cy="64663"/>
            </a:xfrm>
            <a:prstGeom prst="rect">
              <a:avLst/>
            </a:prstGeom>
            <a:solidFill>
              <a:srgbClr val="357087"/>
            </a:solidFill>
            <a:ln w="12700">
              <a:solidFill>
                <a:srgbClr val="357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6" name="Rectangle 15"/>
            <p:cNvSpPr/>
            <p:nvPr/>
          </p:nvSpPr>
          <p:spPr>
            <a:xfrm>
              <a:off x="5102646" y="1796003"/>
              <a:ext cx="2052000" cy="64663"/>
            </a:xfrm>
            <a:prstGeom prst="rect">
              <a:avLst/>
            </a:prstGeom>
            <a:solidFill>
              <a:srgbClr val="E0A929"/>
            </a:solidFill>
            <a:ln>
              <a:solidFill>
                <a:srgbClr val="E0A9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Rectangle 16"/>
            <p:cNvSpPr/>
            <p:nvPr/>
          </p:nvSpPr>
          <p:spPr>
            <a:xfrm>
              <a:off x="3053900" y="1796881"/>
              <a:ext cx="2052000" cy="64663"/>
            </a:xfrm>
            <a:prstGeom prst="rect">
              <a:avLst/>
            </a:prstGeom>
            <a:solidFill>
              <a:srgbClr val="C73312"/>
            </a:solidFill>
            <a:ln w="12700">
              <a:solidFill>
                <a:srgbClr val="C733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A8584"/>
                </a:solidFill>
              </a:endParaRPr>
            </a:p>
          </p:txBody>
        </p:sp>
      </p:grpSp>
      <p:sp>
        <p:nvSpPr>
          <p:cNvPr id="20" name="Title 1"/>
          <p:cNvSpPr txBox="1">
            <a:spLocks/>
          </p:cNvSpPr>
          <p:nvPr/>
        </p:nvSpPr>
        <p:spPr>
          <a:xfrm>
            <a:off x="1" y="6444048"/>
            <a:ext cx="12219682" cy="436179"/>
          </a:xfrm>
          <a:prstGeom prst="rect">
            <a:avLst/>
          </a:prstGeom>
          <a:solidFill>
            <a:srgbClr val="357087"/>
          </a:solidFill>
          <a:effectLst>
            <a:innerShdw blurRad="63500" dist="50800" dir="2700000">
              <a:schemeClr val="bg2">
                <a:lumMod val="50000"/>
                <a:alpha val="50000"/>
              </a:schemeClr>
            </a:innerShdw>
          </a:effectLst>
        </p:spPr>
        <p:txBody>
          <a:bodyPr anchor="ctr">
            <a:normAutofit fontScale="97500"/>
          </a:bodyPr>
          <a:lstStyle/>
          <a:p>
            <a:pPr algn="ctr">
              <a:defRPr/>
            </a:pPr>
            <a:endParaRPr lang="en-US" sz="1600" dirty="0">
              <a:solidFill>
                <a:schemeClr val="bg1"/>
              </a:solidFill>
              <a:effectLst>
                <a:outerShdw blurRad="38100" dist="38100" dir="2700000" algn="tl">
                  <a:srgbClr val="000000">
                    <a:alpha val="43137"/>
                  </a:srgbClr>
                </a:outerShdw>
              </a:effectLst>
              <a:latin typeface="Helvetica" pitchFamily="34" charset="0"/>
              <a:ea typeface="ＭＳ Ｐゴシック" charset="0"/>
              <a:cs typeface="Helvetica" pitchFamily="34" charset="0"/>
            </a:endParaRPr>
          </a:p>
        </p:txBody>
      </p:sp>
      <p:pic>
        <p:nvPicPr>
          <p:cNvPr id="21" name="Picture 20" descr="eu_FLAG.JPG">
            <a:extLst>
              <a:ext uri="{FF2B5EF4-FFF2-40B4-BE49-F238E27FC236}">
                <a16:creationId xmlns="" xmlns:a16="http://schemas.microsoft.com/office/drawing/2014/main" id="{48B26FDF-EF47-10AC-33F5-90481E46FDAC}"/>
              </a:ext>
            </a:extLst>
          </p:cNvPr>
          <p:cNvPicPr>
            <a:picLocks noChangeAspect="1"/>
          </p:cNvPicPr>
          <p:nvPr/>
        </p:nvPicPr>
        <p:blipFill>
          <a:blip r:embed="rId2" cstate="print"/>
          <a:srcRect/>
          <a:stretch>
            <a:fillRect/>
          </a:stretch>
        </p:blipFill>
        <p:spPr bwMode="auto">
          <a:xfrm>
            <a:off x="8518714" y="196876"/>
            <a:ext cx="454343" cy="311468"/>
          </a:xfrm>
          <a:prstGeom prst="rect">
            <a:avLst/>
          </a:prstGeom>
          <a:noFill/>
          <a:ln w="9525">
            <a:noFill/>
            <a:miter lim="800000"/>
            <a:headEnd/>
            <a:tailEnd/>
          </a:ln>
        </p:spPr>
      </p:pic>
      <p:sp>
        <p:nvSpPr>
          <p:cNvPr id="22" name="TextBox 21">
            <a:extLst>
              <a:ext uri="{FF2B5EF4-FFF2-40B4-BE49-F238E27FC236}">
                <a16:creationId xmlns="" xmlns:a16="http://schemas.microsoft.com/office/drawing/2014/main" id="{F6B5927D-74BB-A79F-B9E0-BB7E46B223A9}"/>
              </a:ext>
            </a:extLst>
          </p:cNvPr>
          <p:cNvSpPr txBox="1"/>
          <p:nvPr/>
        </p:nvSpPr>
        <p:spPr>
          <a:xfrm>
            <a:off x="8969340" y="105021"/>
            <a:ext cx="3021756" cy="461665"/>
          </a:xfrm>
          <a:prstGeom prst="rect">
            <a:avLst/>
          </a:prstGeom>
          <a:noFill/>
        </p:spPr>
        <p:txBody>
          <a:bodyPr wrap="square" rtlCol="0">
            <a:spAutoFit/>
          </a:bodyPr>
          <a:lstStyle/>
          <a:p>
            <a:r>
              <a:rPr lang="en-GB" sz="1200" dirty="0" err="1" smtClean="0">
                <a:solidFill>
                  <a:srgbClr val="357087"/>
                </a:solidFill>
              </a:rPr>
              <a:t>REXPro</a:t>
            </a:r>
            <a:r>
              <a:rPr lang="en-GB" sz="1200" dirty="0" smtClean="0">
                <a:solidFill>
                  <a:srgbClr val="357087"/>
                </a:solidFill>
              </a:rPr>
              <a:t>: Project funded by </a:t>
            </a:r>
            <a:r>
              <a:rPr lang="en-US" sz="1200" dirty="0" err="1" smtClean="0">
                <a:solidFill>
                  <a:srgbClr val="357087"/>
                </a:solidFill>
              </a:rPr>
              <a:t>NextGenerationEU</a:t>
            </a:r>
            <a:r>
              <a:rPr lang="bg-BG" sz="1200" dirty="0" smtClean="0">
                <a:solidFill>
                  <a:srgbClr val="357087"/>
                </a:solidFill>
              </a:rPr>
              <a:t> </a:t>
            </a:r>
          </a:p>
          <a:p>
            <a:r>
              <a:rPr lang="ru-RU" sz="1200" dirty="0" smtClean="0">
                <a:solidFill>
                  <a:srgbClr val="357087"/>
                </a:solidFill>
              </a:rPr>
              <a:t>договор ПВУ-11 (BG-RRP-2.011-0040-C01)</a:t>
            </a:r>
            <a:endParaRPr lang="en-GB" sz="1200" dirty="0">
              <a:solidFill>
                <a:srgbClr val="357087"/>
              </a:solidFill>
            </a:endParaRPr>
          </a:p>
        </p:txBody>
      </p:sp>
      <p:sp>
        <p:nvSpPr>
          <p:cNvPr id="23" name="TextBox 22"/>
          <p:cNvSpPr txBox="1"/>
          <p:nvPr/>
        </p:nvSpPr>
        <p:spPr>
          <a:xfrm>
            <a:off x="1518435" y="6489722"/>
            <a:ext cx="8424936" cy="338554"/>
          </a:xfrm>
          <a:prstGeom prst="rect">
            <a:avLst/>
          </a:prstGeom>
          <a:noFill/>
        </p:spPr>
        <p:txBody>
          <a:bodyPr wrap="square" rtlCol="0">
            <a:spAutoFit/>
          </a:bodyPr>
          <a:lstStyle/>
          <a:p>
            <a:pPr algn="ctr" eaLnBrk="0" fontAlgn="base" hangingPunct="0"/>
            <a:r>
              <a:rPr lang="ru-RU" sz="1600" b="1" dirty="0">
                <a:solidFill>
                  <a:schemeClr val="bg1"/>
                </a:solidFill>
                <a:effectLst>
                  <a:outerShdw blurRad="38100" dist="38100" dir="2700000" algn="tl">
                    <a:srgbClr val="000000">
                      <a:alpha val="43137"/>
                    </a:srgbClr>
                  </a:outerShdw>
                </a:effectLst>
              </a:rPr>
              <a:t>МИНЕРАЛНИТЕ РЕСУРСИ И УСТОЙЧИВОТО РАЗВИТИЕ</a:t>
            </a:r>
            <a:r>
              <a:rPr lang="en-US" sz="1600" b="1" dirty="0">
                <a:solidFill>
                  <a:schemeClr val="bg1"/>
                </a:solidFill>
                <a:effectLst>
                  <a:outerShdw blurRad="38100" dist="38100" dir="2700000" algn="tl">
                    <a:srgbClr val="000000">
                      <a:alpha val="43137"/>
                    </a:srgbClr>
                  </a:outerShdw>
                </a:effectLst>
              </a:rPr>
              <a:t>, </a:t>
            </a:r>
            <a:r>
              <a:rPr lang="bg-BG" sz="1600" b="1" dirty="0">
                <a:solidFill>
                  <a:schemeClr val="bg1"/>
                </a:solidFill>
                <a:effectLst>
                  <a:outerShdw blurRad="38100" dist="38100" dir="2700000" algn="tl">
                    <a:srgbClr val="000000">
                      <a:alpha val="43137"/>
                    </a:srgbClr>
                  </a:outerShdw>
                </a:effectLst>
              </a:rPr>
              <a:t>20.11.</a:t>
            </a:r>
            <a:r>
              <a:rPr lang="en-US" sz="1600" b="1" dirty="0">
                <a:solidFill>
                  <a:schemeClr val="bg1"/>
                </a:solidFill>
                <a:effectLst>
                  <a:outerShdw blurRad="38100" dist="38100" dir="2700000" algn="tl">
                    <a:srgbClr val="000000">
                      <a:alpha val="43137"/>
                    </a:srgbClr>
                  </a:outerShdw>
                </a:effectLst>
              </a:rPr>
              <a:t>202</a:t>
            </a:r>
            <a:r>
              <a:rPr lang="bg-BG" sz="1600" b="1" dirty="0">
                <a:solidFill>
                  <a:schemeClr val="bg1"/>
                </a:solidFill>
                <a:effectLst>
                  <a:outerShdw blurRad="38100" dist="38100" dir="2700000" algn="tl">
                    <a:srgbClr val="000000">
                      <a:alpha val="43137"/>
                    </a:srgbClr>
                  </a:outerShdw>
                </a:effectLst>
              </a:rPr>
              <a:t>5, София</a:t>
            </a:r>
            <a:endParaRPr lang="de-DE" sz="1600" b="1" dirty="0">
              <a:solidFill>
                <a:schemeClr val="bg1"/>
              </a:solidFill>
              <a:effectLst>
                <a:outerShdw blurRad="38100" dist="38100" dir="2700000" algn="tl">
                  <a:srgbClr val="000000">
                    <a:alpha val="43137"/>
                  </a:srgbClr>
                </a:outerShdw>
              </a:effectLst>
            </a:endParaRPr>
          </a:p>
        </p:txBody>
      </p:sp>
      <p:pic>
        <p:nvPicPr>
          <p:cNvPr id="19" name="Picture 2">
            <a:extLst>
              <a:ext uri="{FF2B5EF4-FFF2-40B4-BE49-F238E27FC236}">
                <a16:creationId xmlns:a16="http://schemas.microsoft.com/office/drawing/2014/main" xmlns="" id="{D6064C11-3A05-C69A-AB00-8B805185A3D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803" y="970626"/>
            <a:ext cx="6616873" cy="550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4066" y="2190134"/>
            <a:ext cx="6507030" cy="4108273"/>
          </a:xfrm>
          <a:prstGeom prst="rect">
            <a:avLst/>
          </a:prstGeom>
        </p:spPr>
      </p:pic>
    </p:spTree>
    <p:extLst>
      <p:ext uri="{BB962C8B-B14F-4D97-AF65-F5344CB8AC3E}">
        <p14:creationId xmlns:p14="http://schemas.microsoft.com/office/powerpoint/2010/main" val="42589665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08087" y="89140"/>
            <a:ext cx="3664529" cy="523220"/>
          </a:xfrm>
          <a:prstGeom prst="rect">
            <a:avLst/>
          </a:prstGeom>
          <a:noFill/>
        </p:spPr>
        <p:txBody>
          <a:bodyPr wrap="none" rtlCol="0">
            <a:spAutoFit/>
          </a:bodyPr>
          <a:lstStyle/>
          <a:p>
            <a:r>
              <a:rPr lang="ru-RU" sz="2800" b="1" dirty="0" smtClean="0">
                <a:solidFill>
                  <a:srgbClr val="5D8646"/>
                </a:solidFill>
                <a:effectLst>
                  <a:outerShdw blurRad="38100" dist="38100" dir="2700000" algn="tl">
                    <a:srgbClr val="000000">
                      <a:alpha val="43137"/>
                    </a:srgbClr>
                  </a:outerShdw>
                </a:effectLst>
              </a:rPr>
              <a:t>Обект</a:t>
            </a:r>
            <a:r>
              <a:rPr lang="bg-BG" sz="2800" b="1" dirty="0" smtClean="0">
                <a:solidFill>
                  <a:srgbClr val="5D8646"/>
                </a:solidFill>
                <a:effectLst>
                  <a:outerShdw blurRad="38100" dist="38100" dir="2700000" algn="tl">
                    <a:srgbClr val="000000">
                      <a:alpha val="43137"/>
                    </a:srgbClr>
                  </a:outerShdw>
                </a:effectLst>
              </a:rPr>
              <a:t>и</a:t>
            </a:r>
            <a:r>
              <a:rPr lang="ru-RU" sz="2800" b="1" dirty="0" smtClean="0">
                <a:solidFill>
                  <a:srgbClr val="5D8646"/>
                </a:solidFill>
                <a:effectLst>
                  <a:outerShdw blurRad="38100" dist="38100" dir="2700000" algn="tl">
                    <a:srgbClr val="000000">
                      <a:alpha val="43137"/>
                    </a:srgbClr>
                  </a:outerShdw>
                </a:effectLst>
              </a:rPr>
              <a:t> </a:t>
            </a:r>
            <a:r>
              <a:rPr lang="ru-RU" sz="2800" b="1" dirty="0">
                <a:solidFill>
                  <a:srgbClr val="5D8646"/>
                </a:solidFill>
                <a:effectLst>
                  <a:outerShdw blurRad="38100" dist="38100" dir="2700000" algn="tl">
                    <a:srgbClr val="000000">
                      <a:alpha val="43137"/>
                    </a:srgbClr>
                  </a:outerShdw>
                </a:effectLst>
              </a:rPr>
              <a:t>на изследване</a:t>
            </a:r>
            <a:endParaRPr lang="en-US" sz="2000" dirty="0">
              <a:solidFill>
                <a:srgbClr val="5D8646"/>
              </a:solidFill>
            </a:endParaRPr>
          </a:p>
        </p:txBody>
      </p:sp>
      <p:grpSp>
        <p:nvGrpSpPr>
          <p:cNvPr id="12" name="Group 11"/>
          <p:cNvGrpSpPr/>
          <p:nvPr/>
        </p:nvGrpSpPr>
        <p:grpSpPr>
          <a:xfrm>
            <a:off x="354913" y="636769"/>
            <a:ext cx="11520000" cy="65541"/>
            <a:chOff x="1005154" y="1796003"/>
            <a:chExt cx="10274236" cy="65541"/>
          </a:xfrm>
        </p:grpSpPr>
        <p:sp>
          <p:nvSpPr>
            <p:cNvPr id="13" name="Rectangle 12"/>
            <p:cNvSpPr/>
            <p:nvPr/>
          </p:nvSpPr>
          <p:spPr>
            <a:xfrm>
              <a:off x="7166645" y="1796881"/>
              <a:ext cx="2052000" cy="64663"/>
            </a:xfrm>
            <a:prstGeom prst="rect">
              <a:avLst/>
            </a:prstGeom>
            <a:solidFill>
              <a:srgbClr val="C73312"/>
            </a:solidFill>
            <a:ln>
              <a:solidFill>
                <a:srgbClr val="C733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 name="Rectangle 13"/>
            <p:cNvSpPr/>
            <p:nvPr/>
          </p:nvSpPr>
          <p:spPr>
            <a:xfrm>
              <a:off x="1005154" y="1796003"/>
              <a:ext cx="2052000" cy="64663"/>
            </a:xfrm>
            <a:prstGeom prst="rect">
              <a:avLst/>
            </a:prstGeom>
            <a:solidFill>
              <a:srgbClr val="5D8646"/>
            </a:solidFill>
            <a:ln>
              <a:solidFill>
                <a:srgbClr val="5D8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Rectangle 14"/>
            <p:cNvSpPr/>
            <p:nvPr/>
          </p:nvSpPr>
          <p:spPr>
            <a:xfrm>
              <a:off x="9227390" y="1796003"/>
              <a:ext cx="2052000" cy="64663"/>
            </a:xfrm>
            <a:prstGeom prst="rect">
              <a:avLst/>
            </a:prstGeom>
            <a:solidFill>
              <a:srgbClr val="357087"/>
            </a:solidFill>
            <a:ln w="12700">
              <a:solidFill>
                <a:srgbClr val="357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6" name="Rectangle 15"/>
            <p:cNvSpPr/>
            <p:nvPr/>
          </p:nvSpPr>
          <p:spPr>
            <a:xfrm>
              <a:off x="5102646" y="1796003"/>
              <a:ext cx="2052000" cy="64663"/>
            </a:xfrm>
            <a:prstGeom prst="rect">
              <a:avLst/>
            </a:prstGeom>
            <a:solidFill>
              <a:srgbClr val="E0A929"/>
            </a:solidFill>
            <a:ln>
              <a:solidFill>
                <a:srgbClr val="E0A9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Rectangle 16"/>
            <p:cNvSpPr/>
            <p:nvPr/>
          </p:nvSpPr>
          <p:spPr>
            <a:xfrm>
              <a:off x="3053900" y="1796881"/>
              <a:ext cx="2052000" cy="64663"/>
            </a:xfrm>
            <a:prstGeom prst="rect">
              <a:avLst/>
            </a:prstGeom>
            <a:solidFill>
              <a:srgbClr val="C73312"/>
            </a:solidFill>
            <a:ln w="12700">
              <a:solidFill>
                <a:srgbClr val="C733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A8584"/>
                </a:solidFill>
              </a:endParaRPr>
            </a:p>
          </p:txBody>
        </p:sp>
      </p:grpSp>
      <p:sp>
        <p:nvSpPr>
          <p:cNvPr id="20" name="Title 1"/>
          <p:cNvSpPr txBox="1">
            <a:spLocks/>
          </p:cNvSpPr>
          <p:nvPr/>
        </p:nvSpPr>
        <p:spPr>
          <a:xfrm>
            <a:off x="1" y="6444048"/>
            <a:ext cx="12219682" cy="436179"/>
          </a:xfrm>
          <a:prstGeom prst="rect">
            <a:avLst/>
          </a:prstGeom>
          <a:solidFill>
            <a:srgbClr val="357087"/>
          </a:solidFill>
          <a:effectLst>
            <a:innerShdw blurRad="63500" dist="50800" dir="2700000">
              <a:schemeClr val="bg2">
                <a:lumMod val="50000"/>
                <a:alpha val="50000"/>
              </a:schemeClr>
            </a:innerShdw>
          </a:effectLst>
        </p:spPr>
        <p:txBody>
          <a:bodyPr anchor="ctr">
            <a:normAutofit fontScale="97500"/>
          </a:bodyPr>
          <a:lstStyle/>
          <a:p>
            <a:pPr algn="ctr">
              <a:defRPr/>
            </a:pPr>
            <a:endParaRPr lang="en-US" sz="1600" dirty="0">
              <a:solidFill>
                <a:schemeClr val="bg1"/>
              </a:solidFill>
              <a:effectLst>
                <a:outerShdw blurRad="38100" dist="38100" dir="2700000" algn="tl">
                  <a:srgbClr val="000000">
                    <a:alpha val="43137"/>
                  </a:srgbClr>
                </a:outerShdw>
              </a:effectLst>
              <a:latin typeface="Helvetica" pitchFamily="34" charset="0"/>
              <a:ea typeface="ＭＳ Ｐゴシック" charset="0"/>
              <a:cs typeface="Helvetica" pitchFamily="34" charset="0"/>
            </a:endParaRPr>
          </a:p>
        </p:txBody>
      </p:sp>
      <p:pic>
        <p:nvPicPr>
          <p:cNvPr id="21" name="Picture 20" descr="eu_FLAG.JPG">
            <a:extLst>
              <a:ext uri="{FF2B5EF4-FFF2-40B4-BE49-F238E27FC236}">
                <a16:creationId xmlns="" xmlns:a16="http://schemas.microsoft.com/office/drawing/2014/main" id="{48B26FDF-EF47-10AC-33F5-90481E46FDAC}"/>
              </a:ext>
            </a:extLst>
          </p:cNvPr>
          <p:cNvPicPr>
            <a:picLocks noChangeAspect="1"/>
          </p:cNvPicPr>
          <p:nvPr/>
        </p:nvPicPr>
        <p:blipFill>
          <a:blip r:embed="rId2" cstate="print"/>
          <a:srcRect/>
          <a:stretch>
            <a:fillRect/>
          </a:stretch>
        </p:blipFill>
        <p:spPr bwMode="auto">
          <a:xfrm>
            <a:off x="8518714" y="196876"/>
            <a:ext cx="454343" cy="311468"/>
          </a:xfrm>
          <a:prstGeom prst="rect">
            <a:avLst/>
          </a:prstGeom>
          <a:noFill/>
          <a:ln w="9525">
            <a:noFill/>
            <a:miter lim="800000"/>
            <a:headEnd/>
            <a:tailEnd/>
          </a:ln>
        </p:spPr>
      </p:pic>
      <p:sp>
        <p:nvSpPr>
          <p:cNvPr id="22" name="TextBox 21">
            <a:extLst>
              <a:ext uri="{FF2B5EF4-FFF2-40B4-BE49-F238E27FC236}">
                <a16:creationId xmlns="" xmlns:a16="http://schemas.microsoft.com/office/drawing/2014/main" id="{F6B5927D-74BB-A79F-B9E0-BB7E46B223A9}"/>
              </a:ext>
            </a:extLst>
          </p:cNvPr>
          <p:cNvSpPr txBox="1"/>
          <p:nvPr/>
        </p:nvSpPr>
        <p:spPr>
          <a:xfrm>
            <a:off x="8969340" y="105021"/>
            <a:ext cx="3021756" cy="461665"/>
          </a:xfrm>
          <a:prstGeom prst="rect">
            <a:avLst/>
          </a:prstGeom>
          <a:noFill/>
        </p:spPr>
        <p:txBody>
          <a:bodyPr wrap="square" rtlCol="0">
            <a:spAutoFit/>
          </a:bodyPr>
          <a:lstStyle/>
          <a:p>
            <a:r>
              <a:rPr lang="en-GB" sz="1200" dirty="0" err="1" smtClean="0">
                <a:solidFill>
                  <a:srgbClr val="357087"/>
                </a:solidFill>
              </a:rPr>
              <a:t>REXPro</a:t>
            </a:r>
            <a:r>
              <a:rPr lang="en-GB" sz="1200" dirty="0" smtClean="0">
                <a:solidFill>
                  <a:srgbClr val="357087"/>
                </a:solidFill>
              </a:rPr>
              <a:t>: Project funded by </a:t>
            </a:r>
            <a:r>
              <a:rPr lang="en-US" sz="1200" dirty="0" err="1" smtClean="0">
                <a:solidFill>
                  <a:srgbClr val="357087"/>
                </a:solidFill>
              </a:rPr>
              <a:t>NextGenerationEU</a:t>
            </a:r>
            <a:r>
              <a:rPr lang="bg-BG" sz="1200" dirty="0" smtClean="0">
                <a:solidFill>
                  <a:srgbClr val="357087"/>
                </a:solidFill>
              </a:rPr>
              <a:t> </a:t>
            </a:r>
          </a:p>
          <a:p>
            <a:r>
              <a:rPr lang="ru-RU" sz="1200" dirty="0" smtClean="0">
                <a:solidFill>
                  <a:srgbClr val="357087"/>
                </a:solidFill>
              </a:rPr>
              <a:t>договор ПВУ-11 (BG-RRP-2.011-0040-C01)</a:t>
            </a:r>
            <a:endParaRPr lang="en-GB" sz="1200" dirty="0">
              <a:solidFill>
                <a:srgbClr val="357087"/>
              </a:solidFill>
            </a:endParaRPr>
          </a:p>
        </p:txBody>
      </p:sp>
      <p:sp>
        <p:nvSpPr>
          <p:cNvPr id="23" name="TextBox 22"/>
          <p:cNvSpPr txBox="1"/>
          <p:nvPr/>
        </p:nvSpPr>
        <p:spPr>
          <a:xfrm>
            <a:off x="1518435" y="6489722"/>
            <a:ext cx="8424936" cy="338554"/>
          </a:xfrm>
          <a:prstGeom prst="rect">
            <a:avLst/>
          </a:prstGeom>
          <a:noFill/>
        </p:spPr>
        <p:txBody>
          <a:bodyPr wrap="square" rtlCol="0">
            <a:spAutoFit/>
          </a:bodyPr>
          <a:lstStyle/>
          <a:p>
            <a:pPr algn="ctr" eaLnBrk="0" fontAlgn="base" hangingPunct="0"/>
            <a:r>
              <a:rPr lang="ru-RU" sz="1600" b="1" dirty="0">
                <a:solidFill>
                  <a:schemeClr val="bg1"/>
                </a:solidFill>
                <a:effectLst>
                  <a:outerShdw blurRad="38100" dist="38100" dir="2700000" algn="tl">
                    <a:srgbClr val="000000">
                      <a:alpha val="43137"/>
                    </a:srgbClr>
                  </a:outerShdw>
                </a:effectLst>
              </a:rPr>
              <a:t>МИНЕРАЛНИТЕ РЕСУРСИ И УСТОЙЧИВОТО РАЗВИТИЕ</a:t>
            </a:r>
            <a:r>
              <a:rPr lang="en-US" sz="1600" b="1" dirty="0">
                <a:solidFill>
                  <a:schemeClr val="bg1"/>
                </a:solidFill>
                <a:effectLst>
                  <a:outerShdw blurRad="38100" dist="38100" dir="2700000" algn="tl">
                    <a:srgbClr val="000000">
                      <a:alpha val="43137"/>
                    </a:srgbClr>
                  </a:outerShdw>
                </a:effectLst>
              </a:rPr>
              <a:t>, </a:t>
            </a:r>
            <a:r>
              <a:rPr lang="bg-BG" sz="1600" b="1" dirty="0">
                <a:solidFill>
                  <a:schemeClr val="bg1"/>
                </a:solidFill>
                <a:effectLst>
                  <a:outerShdw blurRad="38100" dist="38100" dir="2700000" algn="tl">
                    <a:srgbClr val="000000">
                      <a:alpha val="43137"/>
                    </a:srgbClr>
                  </a:outerShdw>
                </a:effectLst>
              </a:rPr>
              <a:t>20.11.</a:t>
            </a:r>
            <a:r>
              <a:rPr lang="en-US" sz="1600" b="1" dirty="0">
                <a:solidFill>
                  <a:schemeClr val="bg1"/>
                </a:solidFill>
                <a:effectLst>
                  <a:outerShdw blurRad="38100" dist="38100" dir="2700000" algn="tl">
                    <a:srgbClr val="000000">
                      <a:alpha val="43137"/>
                    </a:srgbClr>
                  </a:outerShdw>
                </a:effectLst>
              </a:rPr>
              <a:t>202</a:t>
            </a:r>
            <a:r>
              <a:rPr lang="bg-BG" sz="1600" b="1" dirty="0">
                <a:solidFill>
                  <a:schemeClr val="bg1"/>
                </a:solidFill>
                <a:effectLst>
                  <a:outerShdw blurRad="38100" dist="38100" dir="2700000" algn="tl">
                    <a:srgbClr val="000000">
                      <a:alpha val="43137"/>
                    </a:srgbClr>
                  </a:outerShdw>
                </a:effectLst>
              </a:rPr>
              <a:t>5, София</a:t>
            </a:r>
            <a:endParaRPr lang="de-DE" sz="1600" b="1" dirty="0">
              <a:solidFill>
                <a:schemeClr val="bg1"/>
              </a:solidFill>
              <a:effectLst>
                <a:outerShdw blurRad="38100" dist="38100" dir="2700000" algn="tl">
                  <a:srgbClr val="000000">
                    <a:alpha val="43137"/>
                  </a:srgbClr>
                </a:outerShdw>
              </a:effectLst>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000" y="1782511"/>
            <a:ext cx="5478474" cy="4500000"/>
          </a:xfrm>
          <a:prstGeom prst="rect">
            <a:avLst/>
          </a:prstGeom>
        </p:spPr>
      </p:pic>
      <p:sp>
        <p:nvSpPr>
          <p:cNvPr id="3" name="TextBox 2"/>
          <p:cNvSpPr txBox="1"/>
          <p:nvPr/>
        </p:nvSpPr>
        <p:spPr>
          <a:xfrm>
            <a:off x="200849" y="1022211"/>
            <a:ext cx="7203254" cy="584775"/>
          </a:xfrm>
          <a:prstGeom prst="rect">
            <a:avLst/>
          </a:prstGeom>
          <a:noFill/>
        </p:spPr>
        <p:txBody>
          <a:bodyPr wrap="none" rtlCol="0">
            <a:spAutoFit/>
          </a:bodyPr>
          <a:lstStyle/>
          <a:p>
            <a:r>
              <a:rPr lang="en-US" sz="3200" b="1" dirty="0">
                <a:solidFill>
                  <a:srgbClr val="3570A5"/>
                </a:solidFill>
              </a:rPr>
              <a:t>Cu-Au </a:t>
            </a:r>
            <a:r>
              <a:rPr lang="bg-BG" sz="3200" b="1" dirty="0">
                <a:solidFill>
                  <a:srgbClr val="3570A5"/>
                </a:solidFill>
              </a:rPr>
              <a:t>епитермално </a:t>
            </a:r>
            <a:r>
              <a:rPr lang="bg-BG" sz="3200" b="1" dirty="0" smtClean="0">
                <a:solidFill>
                  <a:srgbClr val="3570A5"/>
                </a:solidFill>
              </a:rPr>
              <a:t>находище </a:t>
            </a:r>
            <a:r>
              <a:rPr lang="bg-BG" sz="3200" b="1" dirty="0">
                <a:solidFill>
                  <a:srgbClr val="3570A5"/>
                </a:solidFill>
              </a:rPr>
              <a:t>Челопеч</a:t>
            </a:r>
          </a:p>
        </p:txBody>
      </p:sp>
      <p:sp>
        <p:nvSpPr>
          <p:cNvPr id="4" name="Rectangle 3"/>
          <p:cNvSpPr/>
          <p:nvPr/>
        </p:nvSpPr>
        <p:spPr>
          <a:xfrm>
            <a:off x="5949107" y="2190136"/>
            <a:ext cx="5951923" cy="3785652"/>
          </a:xfrm>
          <a:prstGeom prst="rect">
            <a:avLst/>
          </a:prstGeom>
        </p:spPr>
        <p:txBody>
          <a:bodyPr wrap="square">
            <a:spAutoFit/>
          </a:bodyPr>
          <a:lstStyle/>
          <a:p>
            <a:r>
              <a:rPr lang="ru-RU" sz="2400" dirty="0">
                <a:solidFill>
                  <a:srgbClr val="3570A5"/>
                </a:solidFill>
              </a:rPr>
              <a:t>Участък Шарло дере е разположен североизточно от  рудник Челопеч и се характеризира с високосулфидна Cu-Au минерализация (Marton et al., 2016). </a:t>
            </a:r>
            <a:endParaRPr lang="ru-RU" sz="2400" dirty="0" smtClean="0">
              <a:solidFill>
                <a:srgbClr val="3570A5"/>
              </a:solidFill>
            </a:endParaRPr>
          </a:p>
          <a:p>
            <a:r>
              <a:rPr lang="ru-RU" sz="2400" dirty="0" smtClean="0">
                <a:solidFill>
                  <a:srgbClr val="3570A5"/>
                </a:solidFill>
              </a:rPr>
              <a:t>За </a:t>
            </a:r>
            <a:r>
              <a:rPr lang="ru-RU" sz="2400" dirty="0">
                <a:solidFill>
                  <a:srgbClr val="3570A5"/>
                </a:solidFill>
              </a:rPr>
              <a:t>изследванията са подбирани представителни проби от зони с различна интензивност </a:t>
            </a:r>
            <a:r>
              <a:rPr lang="ru-RU" sz="2400" dirty="0" smtClean="0">
                <a:solidFill>
                  <a:srgbClr val="3570A5"/>
                </a:solidFill>
              </a:rPr>
              <a:t>на хидротермална </a:t>
            </a:r>
            <a:r>
              <a:rPr lang="ru-RU" sz="2400" dirty="0">
                <a:solidFill>
                  <a:srgbClr val="3570A5"/>
                </a:solidFill>
              </a:rPr>
              <a:t>промяна и с различно орудяване, както и с ясни минерални и проследими възрастови взаимоотношения.</a:t>
            </a:r>
            <a:endParaRPr lang="bg-BG" sz="2400" dirty="0">
              <a:solidFill>
                <a:srgbClr val="3570A5"/>
              </a:solidFill>
            </a:endParaRPr>
          </a:p>
        </p:txBody>
      </p:sp>
    </p:spTree>
    <p:extLst>
      <p:ext uri="{BB962C8B-B14F-4D97-AF65-F5344CB8AC3E}">
        <p14:creationId xmlns:p14="http://schemas.microsoft.com/office/powerpoint/2010/main" val="1081953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08087" y="89140"/>
            <a:ext cx="3755965" cy="523220"/>
          </a:xfrm>
          <a:prstGeom prst="rect">
            <a:avLst/>
          </a:prstGeom>
          <a:noFill/>
        </p:spPr>
        <p:txBody>
          <a:bodyPr wrap="none" rtlCol="0">
            <a:spAutoFit/>
          </a:bodyPr>
          <a:lstStyle/>
          <a:p>
            <a:r>
              <a:rPr lang="ru-RU" sz="2800" b="1" dirty="0">
                <a:solidFill>
                  <a:srgbClr val="5D8646"/>
                </a:solidFill>
                <a:effectLst>
                  <a:outerShdw blurRad="38100" dist="38100" dir="2700000" algn="tl">
                    <a:srgbClr val="000000">
                      <a:alpha val="43137"/>
                    </a:srgbClr>
                  </a:outerShdw>
                </a:effectLst>
              </a:rPr>
              <a:t>Методи на изследване</a:t>
            </a:r>
            <a:endParaRPr lang="en-US" sz="2000" dirty="0">
              <a:solidFill>
                <a:srgbClr val="5D8646"/>
              </a:solidFill>
            </a:endParaRPr>
          </a:p>
        </p:txBody>
      </p:sp>
      <p:grpSp>
        <p:nvGrpSpPr>
          <p:cNvPr id="12" name="Group 11"/>
          <p:cNvGrpSpPr/>
          <p:nvPr/>
        </p:nvGrpSpPr>
        <p:grpSpPr>
          <a:xfrm>
            <a:off x="354913" y="636769"/>
            <a:ext cx="11520000" cy="65541"/>
            <a:chOff x="1005154" y="1796003"/>
            <a:chExt cx="10274236" cy="65541"/>
          </a:xfrm>
        </p:grpSpPr>
        <p:sp>
          <p:nvSpPr>
            <p:cNvPr id="13" name="Rectangle 12"/>
            <p:cNvSpPr/>
            <p:nvPr/>
          </p:nvSpPr>
          <p:spPr>
            <a:xfrm>
              <a:off x="7166645" y="1796881"/>
              <a:ext cx="2052000" cy="64663"/>
            </a:xfrm>
            <a:prstGeom prst="rect">
              <a:avLst/>
            </a:prstGeom>
            <a:solidFill>
              <a:srgbClr val="C73312"/>
            </a:solidFill>
            <a:ln>
              <a:solidFill>
                <a:srgbClr val="C733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 name="Rectangle 13"/>
            <p:cNvSpPr/>
            <p:nvPr/>
          </p:nvSpPr>
          <p:spPr>
            <a:xfrm>
              <a:off x="1005154" y="1796003"/>
              <a:ext cx="2052000" cy="64663"/>
            </a:xfrm>
            <a:prstGeom prst="rect">
              <a:avLst/>
            </a:prstGeom>
            <a:solidFill>
              <a:srgbClr val="5D8646"/>
            </a:solidFill>
            <a:ln>
              <a:solidFill>
                <a:srgbClr val="5D8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Rectangle 14"/>
            <p:cNvSpPr/>
            <p:nvPr/>
          </p:nvSpPr>
          <p:spPr>
            <a:xfrm>
              <a:off x="9227390" y="1796003"/>
              <a:ext cx="2052000" cy="64663"/>
            </a:xfrm>
            <a:prstGeom prst="rect">
              <a:avLst/>
            </a:prstGeom>
            <a:solidFill>
              <a:srgbClr val="357087"/>
            </a:solidFill>
            <a:ln w="12700">
              <a:solidFill>
                <a:srgbClr val="357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6" name="Rectangle 15"/>
            <p:cNvSpPr/>
            <p:nvPr/>
          </p:nvSpPr>
          <p:spPr>
            <a:xfrm>
              <a:off x="5102646" y="1796003"/>
              <a:ext cx="2052000" cy="64663"/>
            </a:xfrm>
            <a:prstGeom prst="rect">
              <a:avLst/>
            </a:prstGeom>
            <a:solidFill>
              <a:srgbClr val="E0A929"/>
            </a:solidFill>
            <a:ln>
              <a:solidFill>
                <a:srgbClr val="E0A9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Rectangle 16"/>
            <p:cNvSpPr/>
            <p:nvPr/>
          </p:nvSpPr>
          <p:spPr>
            <a:xfrm>
              <a:off x="3053900" y="1796881"/>
              <a:ext cx="2052000" cy="64663"/>
            </a:xfrm>
            <a:prstGeom prst="rect">
              <a:avLst/>
            </a:prstGeom>
            <a:solidFill>
              <a:srgbClr val="C73312"/>
            </a:solidFill>
            <a:ln w="12700">
              <a:solidFill>
                <a:srgbClr val="C733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A8584"/>
                </a:solidFill>
              </a:endParaRPr>
            </a:p>
          </p:txBody>
        </p:sp>
      </p:grpSp>
      <p:sp>
        <p:nvSpPr>
          <p:cNvPr id="20" name="Title 1"/>
          <p:cNvSpPr txBox="1">
            <a:spLocks/>
          </p:cNvSpPr>
          <p:nvPr/>
        </p:nvSpPr>
        <p:spPr>
          <a:xfrm>
            <a:off x="1" y="6444048"/>
            <a:ext cx="12219682" cy="436179"/>
          </a:xfrm>
          <a:prstGeom prst="rect">
            <a:avLst/>
          </a:prstGeom>
          <a:solidFill>
            <a:srgbClr val="357087"/>
          </a:solidFill>
          <a:effectLst>
            <a:innerShdw blurRad="63500" dist="50800" dir="2700000">
              <a:schemeClr val="bg2">
                <a:lumMod val="50000"/>
                <a:alpha val="50000"/>
              </a:schemeClr>
            </a:innerShdw>
          </a:effectLst>
        </p:spPr>
        <p:txBody>
          <a:bodyPr anchor="ctr">
            <a:normAutofit fontScale="97500"/>
          </a:bodyPr>
          <a:lstStyle/>
          <a:p>
            <a:pPr algn="ctr">
              <a:defRPr/>
            </a:pPr>
            <a:endParaRPr lang="en-US" sz="1600" dirty="0">
              <a:solidFill>
                <a:schemeClr val="bg1"/>
              </a:solidFill>
              <a:effectLst>
                <a:outerShdw blurRad="38100" dist="38100" dir="2700000" algn="tl">
                  <a:srgbClr val="000000">
                    <a:alpha val="43137"/>
                  </a:srgbClr>
                </a:outerShdw>
              </a:effectLst>
              <a:latin typeface="Helvetica" pitchFamily="34" charset="0"/>
              <a:ea typeface="ＭＳ Ｐゴシック" charset="0"/>
              <a:cs typeface="Helvetica" pitchFamily="34" charset="0"/>
            </a:endParaRPr>
          </a:p>
        </p:txBody>
      </p:sp>
      <p:pic>
        <p:nvPicPr>
          <p:cNvPr id="21" name="Picture 20" descr="eu_FLAG.JPG">
            <a:extLst>
              <a:ext uri="{FF2B5EF4-FFF2-40B4-BE49-F238E27FC236}">
                <a16:creationId xmlns="" xmlns:a16="http://schemas.microsoft.com/office/drawing/2014/main" id="{48B26FDF-EF47-10AC-33F5-90481E46FDAC}"/>
              </a:ext>
            </a:extLst>
          </p:cNvPr>
          <p:cNvPicPr>
            <a:picLocks noChangeAspect="1"/>
          </p:cNvPicPr>
          <p:nvPr/>
        </p:nvPicPr>
        <p:blipFill>
          <a:blip r:embed="rId2" cstate="print"/>
          <a:srcRect/>
          <a:stretch>
            <a:fillRect/>
          </a:stretch>
        </p:blipFill>
        <p:spPr bwMode="auto">
          <a:xfrm>
            <a:off x="8518714" y="196876"/>
            <a:ext cx="454343" cy="311468"/>
          </a:xfrm>
          <a:prstGeom prst="rect">
            <a:avLst/>
          </a:prstGeom>
          <a:noFill/>
          <a:ln w="9525">
            <a:noFill/>
            <a:miter lim="800000"/>
            <a:headEnd/>
            <a:tailEnd/>
          </a:ln>
        </p:spPr>
      </p:pic>
      <p:sp>
        <p:nvSpPr>
          <p:cNvPr id="22" name="TextBox 21">
            <a:extLst>
              <a:ext uri="{FF2B5EF4-FFF2-40B4-BE49-F238E27FC236}">
                <a16:creationId xmlns="" xmlns:a16="http://schemas.microsoft.com/office/drawing/2014/main" id="{F6B5927D-74BB-A79F-B9E0-BB7E46B223A9}"/>
              </a:ext>
            </a:extLst>
          </p:cNvPr>
          <p:cNvSpPr txBox="1"/>
          <p:nvPr/>
        </p:nvSpPr>
        <p:spPr>
          <a:xfrm>
            <a:off x="8969340" y="105021"/>
            <a:ext cx="3021756" cy="461665"/>
          </a:xfrm>
          <a:prstGeom prst="rect">
            <a:avLst/>
          </a:prstGeom>
          <a:noFill/>
        </p:spPr>
        <p:txBody>
          <a:bodyPr wrap="square" rtlCol="0">
            <a:spAutoFit/>
          </a:bodyPr>
          <a:lstStyle/>
          <a:p>
            <a:r>
              <a:rPr lang="en-GB" sz="1200" dirty="0" err="1" smtClean="0">
                <a:solidFill>
                  <a:srgbClr val="357087"/>
                </a:solidFill>
              </a:rPr>
              <a:t>REXPro</a:t>
            </a:r>
            <a:r>
              <a:rPr lang="en-GB" sz="1200" dirty="0" smtClean="0">
                <a:solidFill>
                  <a:srgbClr val="357087"/>
                </a:solidFill>
              </a:rPr>
              <a:t>: Project funded by </a:t>
            </a:r>
            <a:r>
              <a:rPr lang="en-US" sz="1200" dirty="0" err="1" smtClean="0">
                <a:solidFill>
                  <a:srgbClr val="357087"/>
                </a:solidFill>
              </a:rPr>
              <a:t>NextGenerationEU</a:t>
            </a:r>
            <a:r>
              <a:rPr lang="bg-BG" sz="1200" dirty="0" smtClean="0">
                <a:solidFill>
                  <a:srgbClr val="357087"/>
                </a:solidFill>
              </a:rPr>
              <a:t> </a:t>
            </a:r>
          </a:p>
          <a:p>
            <a:r>
              <a:rPr lang="ru-RU" sz="1200" dirty="0" smtClean="0">
                <a:solidFill>
                  <a:srgbClr val="357087"/>
                </a:solidFill>
              </a:rPr>
              <a:t>договор ПВУ-11 (BG-RRP-2.011-0040-C01)</a:t>
            </a:r>
            <a:endParaRPr lang="en-GB" sz="1200" dirty="0">
              <a:solidFill>
                <a:srgbClr val="357087"/>
              </a:solidFill>
            </a:endParaRPr>
          </a:p>
        </p:txBody>
      </p:sp>
      <p:sp>
        <p:nvSpPr>
          <p:cNvPr id="23" name="TextBox 22"/>
          <p:cNvSpPr txBox="1"/>
          <p:nvPr/>
        </p:nvSpPr>
        <p:spPr>
          <a:xfrm>
            <a:off x="1749441" y="6492860"/>
            <a:ext cx="8424936" cy="338554"/>
          </a:xfrm>
          <a:prstGeom prst="rect">
            <a:avLst/>
          </a:prstGeom>
          <a:noFill/>
        </p:spPr>
        <p:txBody>
          <a:bodyPr wrap="square" rtlCol="0">
            <a:spAutoFit/>
          </a:bodyPr>
          <a:lstStyle/>
          <a:p>
            <a:pPr algn="ctr" eaLnBrk="0" fontAlgn="base" hangingPunct="0"/>
            <a:r>
              <a:rPr lang="ru-RU" sz="1600" b="1" dirty="0">
                <a:solidFill>
                  <a:schemeClr val="bg1"/>
                </a:solidFill>
                <a:effectLst>
                  <a:outerShdw blurRad="38100" dist="38100" dir="2700000" algn="tl">
                    <a:srgbClr val="000000">
                      <a:alpha val="43137"/>
                    </a:srgbClr>
                  </a:outerShdw>
                </a:effectLst>
              </a:rPr>
              <a:t>МИНЕРАЛНИТЕ РЕСУРСИ И УСТОЙЧИВОТО РАЗВИТИЕ</a:t>
            </a:r>
            <a:r>
              <a:rPr lang="en-US" sz="1600" b="1" dirty="0">
                <a:solidFill>
                  <a:schemeClr val="bg1"/>
                </a:solidFill>
                <a:effectLst>
                  <a:outerShdw blurRad="38100" dist="38100" dir="2700000" algn="tl">
                    <a:srgbClr val="000000">
                      <a:alpha val="43137"/>
                    </a:srgbClr>
                  </a:outerShdw>
                </a:effectLst>
              </a:rPr>
              <a:t>, </a:t>
            </a:r>
            <a:r>
              <a:rPr lang="bg-BG" sz="1600" b="1" dirty="0">
                <a:solidFill>
                  <a:schemeClr val="bg1"/>
                </a:solidFill>
                <a:effectLst>
                  <a:outerShdw blurRad="38100" dist="38100" dir="2700000" algn="tl">
                    <a:srgbClr val="000000">
                      <a:alpha val="43137"/>
                    </a:srgbClr>
                  </a:outerShdw>
                </a:effectLst>
              </a:rPr>
              <a:t>20.11.</a:t>
            </a:r>
            <a:r>
              <a:rPr lang="en-US" sz="1600" b="1" dirty="0">
                <a:solidFill>
                  <a:schemeClr val="bg1"/>
                </a:solidFill>
                <a:effectLst>
                  <a:outerShdw blurRad="38100" dist="38100" dir="2700000" algn="tl">
                    <a:srgbClr val="000000">
                      <a:alpha val="43137"/>
                    </a:srgbClr>
                  </a:outerShdw>
                </a:effectLst>
              </a:rPr>
              <a:t>202</a:t>
            </a:r>
            <a:r>
              <a:rPr lang="bg-BG" sz="1600" b="1" dirty="0">
                <a:solidFill>
                  <a:schemeClr val="bg1"/>
                </a:solidFill>
                <a:effectLst>
                  <a:outerShdw blurRad="38100" dist="38100" dir="2700000" algn="tl">
                    <a:srgbClr val="000000">
                      <a:alpha val="43137"/>
                    </a:srgbClr>
                  </a:outerShdw>
                </a:effectLst>
              </a:rPr>
              <a:t>5, София</a:t>
            </a:r>
            <a:endParaRPr lang="de-DE" sz="1600" b="1" dirty="0">
              <a:solidFill>
                <a:schemeClr val="bg1"/>
              </a:solidFill>
              <a:effectLst>
                <a:outerShdw blurRad="38100" dist="38100" dir="2700000" algn="tl">
                  <a:srgbClr val="000000">
                    <a:alpha val="43137"/>
                  </a:srgbClr>
                </a:outerShdw>
              </a:effectLst>
            </a:endParaRPr>
          </a:p>
        </p:txBody>
      </p:sp>
      <p:sp>
        <p:nvSpPr>
          <p:cNvPr id="25" name="Content Placeholder 4"/>
          <p:cNvSpPr>
            <a:spLocks noGrp="1"/>
          </p:cNvSpPr>
          <p:nvPr>
            <p:ph idx="1"/>
          </p:nvPr>
        </p:nvSpPr>
        <p:spPr>
          <a:xfrm>
            <a:off x="354913" y="1489663"/>
            <a:ext cx="10782022" cy="3913610"/>
          </a:xfrm>
        </p:spPr>
        <p:txBody>
          <a:bodyPr>
            <a:noAutofit/>
          </a:bodyPr>
          <a:lstStyle/>
          <a:p>
            <a:pPr>
              <a:spcBef>
                <a:spcPts val="600"/>
              </a:spcBef>
              <a:buFont typeface="Wingdings" panose="05000000000000000000" pitchFamily="2" charset="2"/>
              <a:buChar char="Ø"/>
            </a:pPr>
            <a:r>
              <a:rPr lang="ru-RU" sz="2000" dirty="0" smtClean="0">
                <a:solidFill>
                  <a:srgbClr val="357087"/>
                </a:solidFill>
              </a:rPr>
              <a:t>Микроскопски изследвания</a:t>
            </a:r>
            <a:endParaRPr lang="ru-RU" sz="2000" dirty="0">
              <a:solidFill>
                <a:srgbClr val="357087"/>
              </a:solidFill>
            </a:endParaRPr>
          </a:p>
          <a:p>
            <a:pPr>
              <a:spcBef>
                <a:spcPts val="600"/>
              </a:spcBef>
              <a:buFont typeface="Wingdings" panose="05000000000000000000" pitchFamily="2" charset="2"/>
              <a:buChar char="Ø"/>
            </a:pPr>
            <a:r>
              <a:rPr lang="ru-RU" sz="2000" dirty="0" smtClean="0">
                <a:solidFill>
                  <a:srgbClr val="357087"/>
                </a:solidFill>
              </a:rPr>
              <a:t>Катодо-луминесцентни </a:t>
            </a:r>
            <a:r>
              <a:rPr lang="ru-RU" sz="2000" dirty="0">
                <a:solidFill>
                  <a:srgbClr val="357087"/>
                </a:solidFill>
              </a:rPr>
              <a:t>изследвания </a:t>
            </a:r>
            <a:r>
              <a:rPr lang="ru-RU" sz="2000" dirty="0" smtClean="0">
                <a:solidFill>
                  <a:srgbClr val="357087"/>
                </a:solidFill>
              </a:rPr>
              <a:t>с </a:t>
            </a:r>
            <a:r>
              <a:rPr lang="ru-RU" sz="2000" dirty="0">
                <a:solidFill>
                  <a:srgbClr val="357087"/>
                </a:solidFill>
              </a:rPr>
              <a:t>оптична катодолуминсцентна система </a:t>
            </a:r>
            <a:r>
              <a:rPr lang="en-US" sz="2000" dirty="0" err="1">
                <a:solidFill>
                  <a:srgbClr val="357087"/>
                </a:solidFill>
              </a:rPr>
              <a:t>Cathodyne</a:t>
            </a:r>
            <a:r>
              <a:rPr lang="en-US" sz="2000" dirty="0">
                <a:solidFill>
                  <a:srgbClr val="357087"/>
                </a:solidFill>
              </a:rPr>
              <a:t> (</a:t>
            </a:r>
            <a:r>
              <a:rPr lang="en-US" sz="2000" dirty="0" err="1">
                <a:solidFill>
                  <a:srgbClr val="357087"/>
                </a:solidFill>
              </a:rPr>
              <a:t>NewTec</a:t>
            </a:r>
            <a:r>
              <a:rPr lang="en-US" sz="2000" dirty="0">
                <a:solidFill>
                  <a:srgbClr val="357087"/>
                </a:solidFill>
              </a:rPr>
              <a:t> Scientific, France) </a:t>
            </a:r>
            <a:r>
              <a:rPr lang="ru-RU" sz="2000" dirty="0" smtClean="0">
                <a:solidFill>
                  <a:srgbClr val="357087"/>
                </a:solidFill>
              </a:rPr>
              <a:t>за </a:t>
            </a:r>
            <a:r>
              <a:rPr lang="ru-RU" sz="2000" dirty="0">
                <a:solidFill>
                  <a:srgbClr val="357087"/>
                </a:solidFill>
              </a:rPr>
              <a:t>разкриването на  вътрешния строеж </a:t>
            </a:r>
            <a:r>
              <a:rPr lang="ru-RU" sz="2000" dirty="0" smtClean="0">
                <a:solidFill>
                  <a:srgbClr val="357087"/>
                </a:solidFill>
              </a:rPr>
              <a:t>(осцилаторна </a:t>
            </a:r>
            <a:r>
              <a:rPr lang="ru-RU" sz="2000" dirty="0">
                <a:solidFill>
                  <a:srgbClr val="357087"/>
                </a:solidFill>
              </a:rPr>
              <a:t>зоналност) на акцесорните </a:t>
            </a:r>
            <a:r>
              <a:rPr lang="ru-RU" sz="2000" dirty="0" smtClean="0">
                <a:solidFill>
                  <a:srgbClr val="357087"/>
                </a:solidFill>
              </a:rPr>
              <a:t>циркони в ГИ-БАН</a:t>
            </a:r>
            <a:endParaRPr lang="ru-RU" sz="2000" dirty="0">
              <a:solidFill>
                <a:srgbClr val="357087"/>
              </a:solidFill>
            </a:endParaRPr>
          </a:p>
          <a:p>
            <a:pPr>
              <a:spcBef>
                <a:spcPts val="600"/>
              </a:spcBef>
              <a:buFont typeface="Wingdings" panose="05000000000000000000" pitchFamily="2" charset="2"/>
              <a:buChar char="Ø"/>
            </a:pPr>
            <a:r>
              <a:rPr lang="ru-RU" sz="2000" dirty="0">
                <a:solidFill>
                  <a:srgbClr val="357087"/>
                </a:solidFill>
              </a:rPr>
              <a:t> Съдържанията на главните елементи в скалните проби са определени с рентгенофлуоресцентен (XRF) метод в </a:t>
            </a:r>
            <a:r>
              <a:rPr lang="ru-RU" sz="2000" dirty="0" smtClean="0">
                <a:solidFill>
                  <a:srgbClr val="357087"/>
                </a:solidFill>
              </a:rPr>
              <a:t>ГГФ </a:t>
            </a:r>
            <a:r>
              <a:rPr lang="ru-RU" sz="2000" dirty="0">
                <a:solidFill>
                  <a:srgbClr val="357087"/>
                </a:solidFill>
              </a:rPr>
              <a:t>на </a:t>
            </a:r>
            <a:r>
              <a:rPr lang="ru-RU" sz="2000" dirty="0" smtClean="0">
                <a:solidFill>
                  <a:srgbClr val="357087"/>
                </a:solidFill>
              </a:rPr>
              <a:t>Софийския </a:t>
            </a:r>
            <a:r>
              <a:rPr lang="ru-RU" sz="2000" dirty="0">
                <a:solidFill>
                  <a:srgbClr val="357087"/>
                </a:solidFill>
              </a:rPr>
              <a:t>университет </a:t>
            </a:r>
            <a:endParaRPr lang="ru-RU" sz="2000" dirty="0" smtClean="0">
              <a:solidFill>
                <a:srgbClr val="357087"/>
              </a:solidFill>
            </a:endParaRPr>
          </a:p>
          <a:p>
            <a:pPr>
              <a:spcBef>
                <a:spcPts val="600"/>
              </a:spcBef>
              <a:buFont typeface="Wingdings" panose="05000000000000000000" pitchFamily="2" charset="2"/>
              <a:buChar char="Ø"/>
            </a:pPr>
            <a:r>
              <a:rPr lang="ru-RU" sz="2000" dirty="0">
                <a:solidFill>
                  <a:srgbClr val="357087"/>
                </a:solidFill>
              </a:rPr>
              <a:t>Сканиращ електронен микроскоп с енергийно-дисперсионна рентгенова спектроскопия (SEM-EDS) и електронно-сондов микроанализ с вълново-дисперсионна спектроскопия (EPMA/SEM-WDS), съответно в Университета в Белград, Сърбия и Словашката академия на науките, Банска Бистрица, Словакия, са използвани за определяне на главните елементи в минералите</a:t>
            </a:r>
            <a:r>
              <a:rPr lang="ru-RU" sz="2000" dirty="0" smtClean="0">
                <a:solidFill>
                  <a:srgbClr val="357087"/>
                </a:solidFill>
              </a:rPr>
              <a:t>.</a:t>
            </a:r>
          </a:p>
          <a:p>
            <a:pPr>
              <a:spcBef>
                <a:spcPts val="600"/>
              </a:spcBef>
              <a:buFont typeface="Wingdings" panose="05000000000000000000" pitchFamily="2" charset="2"/>
              <a:buChar char="Ø"/>
            </a:pPr>
            <a:r>
              <a:rPr lang="ru-RU" sz="2000" dirty="0">
                <a:solidFill>
                  <a:srgbClr val="357087"/>
                </a:solidFill>
              </a:rPr>
              <a:t>Елементите следи в скалните проби и в минералите са измерени </a:t>
            </a:r>
            <a:r>
              <a:rPr lang="ru-RU" sz="2000" dirty="0" smtClean="0">
                <a:solidFill>
                  <a:srgbClr val="357087"/>
                </a:solidFill>
              </a:rPr>
              <a:t>чрез </a:t>
            </a:r>
            <a:r>
              <a:rPr lang="en-US" sz="2000" dirty="0">
                <a:solidFill>
                  <a:srgbClr val="357087"/>
                </a:solidFill>
              </a:rPr>
              <a:t>LA-ICP-MS </a:t>
            </a:r>
            <a:r>
              <a:rPr lang="en-US" sz="2000" dirty="0" smtClean="0">
                <a:solidFill>
                  <a:srgbClr val="357087"/>
                </a:solidFill>
              </a:rPr>
              <a:t>(</a:t>
            </a:r>
            <a:r>
              <a:rPr lang="ru-RU" sz="2000" dirty="0">
                <a:solidFill>
                  <a:srgbClr val="357087"/>
                </a:solidFill>
              </a:rPr>
              <a:t>лазерна аблация с масспектрометия в индуктивно свързана плазма</a:t>
            </a:r>
            <a:r>
              <a:rPr lang="en-US" sz="2000" dirty="0" smtClean="0">
                <a:solidFill>
                  <a:srgbClr val="357087"/>
                </a:solidFill>
              </a:rPr>
              <a:t>) </a:t>
            </a:r>
            <a:r>
              <a:rPr lang="ru-RU" sz="2000" dirty="0">
                <a:solidFill>
                  <a:srgbClr val="357087"/>
                </a:solidFill>
              </a:rPr>
              <a:t>в ГИ-БАН. </a:t>
            </a:r>
          </a:p>
        </p:txBody>
      </p:sp>
    </p:spTree>
    <p:extLst>
      <p:ext uri="{BB962C8B-B14F-4D97-AF65-F5344CB8AC3E}">
        <p14:creationId xmlns:p14="http://schemas.microsoft.com/office/powerpoint/2010/main" val="4140755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08087" y="89140"/>
            <a:ext cx="1708032" cy="523220"/>
          </a:xfrm>
          <a:prstGeom prst="rect">
            <a:avLst/>
          </a:prstGeom>
          <a:noFill/>
        </p:spPr>
        <p:txBody>
          <a:bodyPr wrap="none" rtlCol="0">
            <a:spAutoFit/>
          </a:bodyPr>
          <a:lstStyle/>
          <a:p>
            <a:r>
              <a:rPr lang="ru-RU" sz="2800" b="1" dirty="0">
                <a:solidFill>
                  <a:srgbClr val="5D8646"/>
                </a:solidFill>
                <a:effectLst>
                  <a:outerShdw blurRad="38100" dist="38100" dir="2700000" algn="tl">
                    <a:srgbClr val="000000">
                      <a:alpha val="43137"/>
                    </a:srgbClr>
                  </a:outerShdw>
                </a:effectLst>
              </a:rPr>
              <a:t>Резултати</a:t>
            </a:r>
            <a:endParaRPr lang="en-US" sz="2000" dirty="0">
              <a:solidFill>
                <a:srgbClr val="5D8646"/>
              </a:solidFill>
            </a:endParaRPr>
          </a:p>
        </p:txBody>
      </p:sp>
      <p:grpSp>
        <p:nvGrpSpPr>
          <p:cNvPr id="12" name="Group 11"/>
          <p:cNvGrpSpPr/>
          <p:nvPr/>
        </p:nvGrpSpPr>
        <p:grpSpPr>
          <a:xfrm>
            <a:off x="354913" y="636769"/>
            <a:ext cx="11520000" cy="65541"/>
            <a:chOff x="1005154" y="1796003"/>
            <a:chExt cx="10274236" cy="65541"/>
          </a:xfrm>
        </p:grpSpPr>
        <p:sp>
          <p:nvSpPr>
            <p:cNvPr id="13" name="Rectangle 12"/>
            <p:cNvSpPr/>
            <p:nvPr/>
          </p:nvSpPr>
          <p:spPr>
            <a:xfrm>
              <a:off x="7166645" y="1796881"/>
              <a:ext cx="2052000" cy="64663"/>
            </a:xfrm>
            <a:prstGeom prst="rect">
              <a:avLst/>
            </a:prstGeom>
            <a:solidFill>
              <a:srgbClr val="C73312"/>
            </a:solidFill>
            <a:ln>
              <a:solidFill>
                <a:srgbClr val="C733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 name="Rectangle 13"/>
            <p:cNvSpPr/>
            <p:nvPr/>
          </p:nvSpPr>
          <p:spPr>
            <a:xfrm>
              <a:off x="1005154" y="1796003"/>
              <a:ext cx="2052000" cy="64663"/>
            </a:xfrm>
            <a:prstGeom prst="rect">
              <a:avLst/>
            </a:prstGeom>
            <a:solidFill>
              <a:srgbClr val="5D8646"/>
            </a:solidFill>
            <a:ln>
              <a:solidFill>
                <a:srgbClr val="5D8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Rectangle 14"/>
            <p:cNvSpPr/>
            <p:nvPr/>
          </p:nvSpPr>
          <p:spPr>
            <a:xfrm>
              <a:off x="9227390" y="1796003"/>
              <a:ext cx="2052000" cy="64663"/>
            </a:xfrm>
            <a:prstGeom prst="rect">
              <a:avLst/>
            </a:prstGeom>
            <a:solidFill>
              <a:srgbClr val="357087"/>
            </a:solidFill>
            <a:ln w="12700">
              <a:solidFill>
                <a:srgbClr val="357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6" name="Rectangle 15"/>
            <p:cNvSpPr/>
            <p:nvPr/>
          </p:nvSpPr>
          <p:spPr>
            <a:xfrm>
              <a:off x="5102646" y="1796003"/>
              <a:ext cx="2052000" cy="64663"/>
            </a:xfrm>
            <a:prstGeom prst="rect">
              <a:avLst/>
            </a:prstGeom>
            <a:solidFill>
              <a:srgbClr val="E0A929"/>
            </a:solidFill>
            <a:ln>
              <a:solidFill>
                <a:srgbClr val="E0A9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Rectangle 16"/>
            <p:cNvSpPr/>
            <p:nvPr/>
          </p:nvSpPr>
          <p:spPr>
            <a:xfrm>
              <a:off x="3053900" y="1796881"/>
              <a:ext cx="2052000" cy="64663"/>
            </a:xfrm>
            <a:prstGeom prst="rect">
              <a:avLst/>
            </a:prstGeom>
            <a:solidFill>
              <a:srgbClr val="C73312"/>
            </a:solidFill>
            <a:ln w="12700">
              <a:solidFill>
                <a:srgbClr val="C733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A8584"/>
                </a:solidFill>
              </a:endParaRPr>
            </a:p>
          </p:txBody>
        </p:sp>
      </p:grpSp>
      <p:sp>
        <p:nvSpPr>
          <p:cNvPr id="20" name="Title 1"/>
          <p:cNvSpPr txBox="1">
            <a:spLocks/>
          </p:cNvSpPr>
          <p:nvPr/>
        </p:nvSpPr>
        <p:spPr>
          <a:xfrm>
            <a:off x="1" y="6444048"/>
            <a:ext cx="12219682" cy="436179"/>
          </a:xfrm>
          <a:prstGeom prst="rect">
            <a:avLst/>
          </a:prstGeom>
          <a:solidFill>
            <a:srgbClr val="357087"/>
          </a:solidFill>
          <a:effectLst>
            <a:innerShdw blurRad="63500" dist="50800" dir="2700000">
              <a:schemeClr val="bg2">
                <a:lumMod val="50000"/>
                <a:alpha val="50000"/>
              </a:schemeClr>
            </a:innerShdw>
          </a:effectLst>
        </p:spPr>
        <p:txBody>
          <a:bodyPr anchor="ctr">
            <a:normAutofit fontScale="97500"/>
          </a:bodyPr>
          <a:lstStyle/>
          <a:p>
            <a:pPr algn="ctr">
              <a:defRPr/>
            </a:pPr>
            <a:endParaRPr lang="en-US" sz="1600" dirty="0">
              <a:solidFill>
                <a:schemeClr val="bg1"/>
              </a:solidFill>
              <a:effectLst>
                <a:outerShdw blurRad="38100" dist="38100" dir="2700000" algn="tl">
                  <a:srgbClr val="000000">
                    <a:alpha val="43137"/>
                  </a:srgbClr>
                </a:outerShdw>
              </a:effectLst>
              <a:latin typeface="Helvetica" pitchFamily="34" charset="0"/>
              <a:ea typeface="ＭＳ Ｐゴシック" charset="0"/>
              <a:cs typeface="Helvetica" pitchFamily="34" charset="0"/>
            </a:endParaRPr>
          </a:p>
        </p:txBody>
      </p:sp>
      <p:pic>
        <p:nvPicPr>
          <p:cNvPr id="21" name="Picture 20" descr="eu_FLAG.JPG">
            <a:extLst>
              <a:ext uri="{FF2B5EF4-FFF2-40B4-BE49-F238E27FC236}">
                <a16:creationId xmlns="" xmlns:a16="http://schemas.microsoft.com/office/drawing/2014/main" id="{48B26FDF-EF47-10AC-33F5-90481E46FDAC}"/>
              </a:ext>
            </a:extLst>
          </p:cNvPr>
          <p:cNvPicPr>
            <a:picLocks noChangeAspect="1"/>
          </p:cNvPicPr>
          <p:nvPr/>
        </p:nvPicPr>
        <p:blipFill>
          <a:blip r:embed="rId2" cstate="print"/>
          <a:srcRect/>
          <a:stretch>
            <a:fillRect/>
          </a:stretch>
        </p:blipFill>
        <p:spPr bwMode="auto">
          <a:xfrm>
            <a:off x="8518714" y="196876"/>
            <a:ext cx="454343" cy="311468"/>
          </a:xfrm>
          <a:prstGeom prst="rect">
            <a:avLst/>
          </a:prstGeom>
          <a:noFill/>
          <a:ln w="9525">
            <a:noFill/>
            <a:miter lim="800000"/>
            <a:headEnd/>
            <a:tailEnd/>
          </a:ln>
        </p:spPr>
      </p:pic>
      <p:sp>
        <p:nvSpPr>
          <p:cNvPr id="22" name="TextBox 21">
            <a:extLst>
              <a:ext uri="{FF2B5EF4-FFF2-40B4-BE49-F238E27FC236}">
                <a16:creationId xmlns="" xmlns:a16="http://schemas.microsoft.com/office/drawing/2014/main" id="{F6B5927D-74BB-A79F-B9E0-BB7E46B223A9}"/>
              </a:ext>
            </a:extLst>
          </p:cNvPr>
          <p:cNvSpPr txBox="1"/>
          <p:nvPr/>
        </p:nvSpPr>
        <p:spPr>
          <a:xfrm>
            <a:off x="8969340" y="105021"/>
            <a:ext cx="3021756" cy="461665"/>
          </a:xfrm>
          <a:prstGeom prst="rect">
            <a:avLst/>
          </a:prstGeom>
          <a:noFill/>
        </p:spPr>
        <p:txBody>
          <a:bodyPr wrap="square" rtlCol="0">
            <a:spAutoFit/>
          </a:bodyPr>
          <a:lstStyle/>
          <a:p>
            <a:r>
              <a:rPr lang="en-GB" sz="1200" dirty="0" err="1" smtClean="0">
                <a:solidFill>
                  <a:srgbClr val="357087"/>
                </a:solidFill>
              </a:rPr>
              <a:t>REXPro</a:t>
            </a:r>
            <a:r>
              <a:rPr lang="en-GB" sz="1200" dirty="0" smtClean="0">
                <a:solidFill>
                  <a:srgbClr val="357087"/>
                </a:solidFill>
              </a:rPr>
              <a:t>: Project funded by </a:t>
            </a:r>
            <a:r>
              <a:rPr lang="en-US" sz="1200" dirty="0" err="1" smtClean="0">
                <a:solidFill>
                  <a:srgbClr val="357087"/>
                </a:solidFill>
              </a:rPr>
              <a:t>NextGenerationEU</a:t>
            </a:r>
            <a:r>
              <a:rPr lang="bg-BG" sz="1200" dirty="0" smtClean="0">
                <a:solidFill>
                  <a:srgbClr val="357087"/>
                </a:solidFill>
              </a:rPr>
              <a:t> </a:t>
            </a:r>
          </a:p>
          <a:p>
            <a:r>
              <a:rPr lang="ru-RU" sz="1200" dirty="0" smtClean="0">
                <a:solidFill>
                  <a:srgbClr val="357087"/>
                </a:solidFill>
              </a:rPr>
              <a:t>договор ПВУ-11 (BG-RRP-2.011-0040-C01)</a:t>
            </a:r>
            <a:endParaRPr lang="en-GB" sz="1200" dirty="0">
              <a:solidFill>
                <a:srgbClr val="357087"/>
              </a:solidFill>
            </a:endParaRPr>
          </a:p>
        </p:txBody>
      </p:sp>
      <p:sp>
        <p:nvSpPr>
          <p:cNvPr id="23" name="TextBox 22"/>
          <p:cNvSpPr txBox="1"/>
          <p:nvPr/>
        </p:nvSpPr>
        <p:spPr>
          <a:xfrm>
            <a:off x="1749441" y="6492860"/>
            <a:ext cx="8424936" cy="338554"/>
          </a:xfrm>
          <a:prstGeom prst="rect">
            <a:avLst/>
          </a:prstGeom>
          <a:noFill/>
        </p:spPr>
        <p:txBody>
          <a:bodyPr wrap="square" rtlCol="0">
            <a:spAutoFit/>
          </a:bodyPr>
          <a:lstStyle/>
          <a:p>
            <a:pPr algn="ctr" eaLnBrk="0" fontAlgn="base" hangingPunct="0"/>
            <a:r>
              <a:rPr lang="ru-RU" sz="1600" b="1" dirty="0">
                <a:solidFill>
                  <a:schemeClr val="bg1"/>
                </a:solidFill>
                <a:effectLst>
                  <a:outerShdw blurRad="38100" dist="38100" dir="2700000" algn="tl">
                    <a:srgbClr val="000000">
                      <a:alpha val="43137"/>
                    </a:srgbClr>
                  </a:outerShdw>
                </a:effectLst>
              </a:rPr>
              <a:t> МИНЕРАЛНИТЕ РЕСУРСИ И УСТОЙЧИВОТО РАЗВИТИЕ</a:t>
            </a:r>
            <a:r>
              <a:rPr lang="en-US" sz="1600" b="1" dirty="0">
                <a:solidFill>
                  <a:schemeClr val="bg1"/>
                </a:solidFill>
                <a:effectLst>
                  <a:outerShdw blurRad="38100" dist="38100" dir="2700000" algn="tl">
                    <a:srgbClr val="000000">
                      <a:alpha val="43137"/>
                    </a:srgbClr>
                  </a:outerShdw>
                </a:effectLst>
              </a:rPr>
              <a:t>, </a:t>
            </a:r>
            <a:r>
              <a:rPr lang="bg-BG" sz="1600" b="1" dirty="0">
                <a:solidFill>
                  <a:schemeClr val="bg1"/>
                </a:solidFill>
                <a:effectLst>
                  <a:outerShdw blurRad="38100" dist="38100" dir="2700000" algn="tl">
                    <a:srgbClr val="000000">
                      <a:alpha val="43137"/>
                    </a:srgbClr>
                  </a:outerShdw>
                </a:effectLst>
              </a:rPr>
              <a:t>20.11.</a:t>
            </a:r>
            <a:r>
              <a:rPr lang="en-US" sz="1600" b="1" dirty="0">
                <a:solidFill>
                  <a:schemeClr val="bg1"/>
                </a:solidFill>
                <a:effectLst>
                  <a:outerShdw blurRad="38100" dist="38100" dir="2700000" algn="tl">
                    <a:srgbClr val="000000">
                      <a:alpha val="43137"/>
                    </a:srgbClr>
                  </a:outerShdw>
                </a:effectLst>
              </a:rPr>
              <a:t>202</a:t>
            </a:r>
            <a:r>
              <a:rPr lang="bg-BG" sz="1600" b="1" dirty="0">
                <a:solidFill>
                  <a:schemeClr val="bg1"/>
                </a:solidFill>
                <a:effectLst>
                  <a:outerShdw blurRad="38100" dist="38100" dir="2700000" algn="tl">
                    <a:srgbClr val="000000">
                      <a:alpha val="43137"/>
                    </a:srgbClr>
                  </a:outerShdw>
                </a:effectLst>
              </a:rPr>
              <a:t>5, София</a:t>
            </a:r>
            <a:endParaRPr lang="de-DE" sz="1600" b="1" dirty="0">
              <a:solidFill>
                <a:schemeClr val="bg1"/>
              </a:solidFill>
              <a:effectLst>
                <a:outerShdw blurRad="38100" dist="38100" dir="2700000" algn="tl">
                  <a:srgbClr val="000000">
                    <a:alpha val="43137"/>
                  </a:srgbClr>
                </a:outerShdw>
              </a:effectLst>
            </a:endParaRPr>
          </a:p>
        </p:txBody>
      </p:sp>
      <p:pic>
        <p:nvPicPr>
          <p:cNvPr id="50" name="Картина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9855" y="738247"/>
            <a:ext cx="7329066" cy="4680000"/>
          </a:xfrm>
          <a:prstGeom prst="rect">
            <a:avLst/>
          </a:prstGeom>
          <a:noFill/>
          <a:ln>
            <a:noFill/>
          </a:ln>
        </p:spPr>
      </p:pic>
      <p:sp>
        <p:nvSpPr>
          <p:cNvPr id="2" name="Rectangle 1"/>
          <p:cNvSpPr/>
          <p:nvPr/>
        </p:nvSpPr>
        <p:spPr>
          <a:xfrm>
            <a:off x="204075" y="5340454"/>
            <a:ext cx="11811534" cy="1077218"/>
          </a:xfrm>
          <a:prstGeom prst="rect">
            <a:avLst/>
          </a:prstGeom>
        </p:spPr>
        <p:txBody>
          <a:bodyPr wrap="square">
            <a:spAutoFit/>
          </a:bodyPr>
          <a:lstStyle/>
          <a:p>
            <a:r>
              <a:rPr lang="ru-RU" sz="1600" b="1" dirty="0">
                <a:solidFill>
                  <a:srgbClr val="3570A5"/>
                </a:solidFill>
              </a:rPr>
              <a:t>Х</a:t>
            </a:r>
            <a:r>
              <a:rPr lang="bg-BG" sz="1600" b="1" dirty="0">
                <a:solidFill>
                  <a:srgbClr val="3570A5"/>
                </a:solidFill>
              </a:rPr>
              <a:t>а</a:t>
            </a:r>
            <a:r>
              <a:rPr lang="ru-RU" sz="1600" b="1" dirty="0">
                <a:solidFill>
                  <a:srgbClr val="3570A5"/>
                </a:solidFill>
              </a:rPr>
              <a:t>рактерни изменения в съдържанията на главни </a:t>
            </a:r>
            <a:r>
              <a:rPr lang="ru-RU" sz="1600" b="1" dirty="0" smtClean="0">
                <a:solidFill>
                  <a:srgbClr val="3570A5"/>
                </a:solidFill>
              </a:rPr>
              <a:t>елементи </a:t>
            </a:r>
            <a:r>
              <a:rPr lang="ru-RU" sz="1600" b="1" dirty="0">
                <a:solidFill>
                  <a:srgbClr val="3570A5"/>
                </a:solidFill>
              </a:rPr>
              <a:t>и елементи-следи и техни отношения в зони с различна интензивност на хидротермална промяна (оценена по съдържанието на загуби при накаляване </a:t>
            </a:r>
            <a:r>
              <a:rPr lang="de-DE" sz="1600" b="1" dirty="0">
                <a:solidFill>
                  <a:srgbClr val="3570A5"/>
                </a:solidFill>
              </a:rPr>
              <a:t>LOI</a:t>
            </a:r>
            <a:r>
              <a:rPr lang="ru-RU" sz="1600" b="1" dirty="0">
                <a:solidFill>
                  <a:srgbClr val="3570A5"/>
                </a:solidFill>
              </a:rPr>
              <a:t>) в участък Шарло дере на </a:t>
            </a:r>
            <a:r>
              <a:rPr lang="ru-RU" sz="1600" b="1" dirty="0" smtClean="0">
                <a:solidFill>
                  <a:srgbClr val="3570A5"/>
                </a:solidFill>
              </a:rPr>
              <a:t>н-ще </a:t>
            </a:r>
            <a:r>
              <a:rPr lang="ru-RU" sz="1600" b="1" dirty="0">
                <a:solidFill>
                  <a:srgbClr val="3570A5"/>
                </a:solidFill>
              </a:rPr>
              <a:t>Челопеч. </a:t>
            </a:r>
            <a:endParaRPr lang="ru-RU" sz="1600" b="1" dirty="0" smtClean="0">
              <a:solidFill>
                <a:srgbClr val="3570A5"/>
              </a:solidFill>
            </a:endParaRPr>
          </a:p>
          <a:p>
            <a:r>
              <a:rPr lang="ru-RU" sz="1600" b="1" dirty="0" smtClean="0">
                <a:solidFill>
                  <a:srgbClr val="3570A5"/>
                </a:solidFill>
              </a:rPr>
              <a:t>А</a:t>
            </a:r>
            <a:r>
              <a:rPr lang="ru-RU" sz="1600" b="1" dirty="0">
                <a:solidFill>
                  <a:srgbClr val="3570A5"/>
                </a:solidFill>
              </a:rPr>
              <a:t>)</a:t>
            </a:r>
            <a:r>
              <a:rPr lang="bg-BG" sz="1600" b="1" dirty="0">
                <a:solidFill>
                  <a:srgbClr val="3570A5"/>
                </a:solidFill>
              </a:rPr>
              <a:t> Диаграма </a:t>
            </a:r>
            <a:r>
              <a:rPr lang="en-GB" sz="1600" b="1" dirty="0">
                <a:solidFill>
                  <a:srgbClr val="3570A5"/>
                </a:solidFill>
              </a:rPr>
              <a:t>LOI</a:t>
            </a:r>
            <a:r>
              <a:rPr lang="bg-BG" sz="1600" b="1" dirty="0">
                <a:solidFill>
                  <a:srgbClr val="3570A5"/>
                </a:solidFill>
              </a:rPr>
              <a:t> към </a:t>
            </a:r>
            <a:r>
              <a:rPr lang="en-GB" sz="1600" b="1" dirty="0" err="1">
                <a:solidFill>
                  <a:srgbClr val="3570A5"/>
                </a:solidFill>
              </a:rPr>
              <a:t>MnO</a:t>
            </a:r>
            <a:r>
              <a:rPr lang="ru-RU" sz="1600" b="1" dirty="0">
                <a:solidFill>
                  <a:srgbClr val="3570A5"/>
                </a:solidFill>
              </a:rPr>
              <a:t>; </a:t>
            </a:r>
            <a:r>
              <a:rPr lang="bg-BG" sz="1600" b="1" dirty="0">
                <a:solidFill>
                  <a:srgbClr val="3570A5"/>
                </a:solidFill>
              </a:rPr>
              <a:t>Б</a:t>
            </a:r>
            <a:r>
              <a:rPr lang="ru-RU" sz="1600" b="1" dirty="0">
                <a:solidFill>
                  <a:srgbClr val="3570A5"/>
                </a:solidFill>
              </a:rPr>
              <a:t>) </a:t>
            </a:r>
            <a:r>
              <a:rPr lang="bg-BG" sz="1600" b="1" dirty="0">
                <a:solidFill>
                  <a:srgbClr val="3570A5"/>
                </a:solidFill>
              </a:rPr>
              <a:t>Диаграма </a:t>
            </a:r>
            <a:r>
              <a:rPr lang="en-GB" sz="1600" b="1" dirty="0">
                <a:solidFill>
                  <a:srgbClr val="3570A5"/>
                </a:solidFill>
              </a:rPr>
              <a:t>LOI</a:t>
            </a:r>
            <a:r>
              <a:rPr lang="bg-BG" sz="1600" b="1" dirty="0">
                <a:solidFill>
                  <a:srgbClr val="3570A5"/>
                </a:solidFill>
              </a:rPr>
              <a:t> към </a:t>
            </a:r>
            <a:r>
              <a:rPr lang="en-GB" sz="1600" b="1" dirty="0">
                <a:solidFill>
                  <a:srgbClr val="3570A5"/>
                </a:solidFill>
              </a:rPr>
              <a:t>Na</a:t>
            </a:r>
            <a:r>
              <a:rPr lang="ru-RU" sz="1600" b="1" baseline="-25000" dirty="0">
                <a:solidFill>
                  <a:srgbClr val="3570A5"/>
                </a:solidFill>
              </a:rPr>
              <a:t>2</a:t>
            </a:r>
            <a:r>
              <a:rPr lang="en-GB" sz="1600" b="1" dirty="0">
                <a:solidFill>
                  <a:srgbClr val="3570A5"/>
                </a:solidFill>
              </a:rPr>
              <a:t>O</a:t>
            </a:r>
            <a:r>
              <a:rPr lang="ru-RU" sz="1600" b="1" dirty="0">
                <a:solidFill>
                  <a:srgbClr val="3570A5"/>
                </a:solidFill>
              </a:rPr>
              <a:t>; </a:t>
            </a:r>
            <a:r>
              <a:rPr lang="bg-BG" sz="1600" b="1" dirty="0">
                <a:solidFill>
                  <a:srgbClr val="3570A5"/>
                </a:solidFill>
              </a:rPr>
              <a:t>В</a:t>
            </a:r>
            <a:r>
              <a:rPr lang="ru-RU" sz="1600" b="1" dirty="0">
                <a:solidFill>
                  <a:srgbClr val="3570A5"/>
                </a:solidFill>
              </a:rPr>
              <a:t>) </a:t>
            </a:r>
            <a:r>
              <a:rPr lang="bg-BG" sz="1600" b="1" dirty="0">
                <a:solidFill>
                  <a:srgbClr val="3570A5"/>
                </a:solidFill>
              </a:rPr>
              <a:t>Диаграма </a:t>
            </a:r>
            <a:r>
              <a:rPr lang="en-GB" sz="1600" b="1" dirty="0">
                <a:solidFill>
                  <a:srgbClr val="3570A5"/>
                </a:solidFill>
              </a:rPr>
              <a:t>LOI</a:t>
            </a:r>
            <a:r>
              <a:rPr lang="bg-BG" sz="1600" b="1" dirty="0">
                <a:solidFill>
                  <a:srgbClr val="3570A5"/>
                </a:solidFill>
              </a:rPr>
              <a:t> към </a:t>
            </a:r>
            <a:r>
              <a:rPr lang="en-GB" sz="1600" b="1" dirty="0" err="1">
                <a:solidFill>
                  <a:srgbClr val="3570A5"/>
                </a:solidFill>
              </a:rPr>
              <a:t>Rb</a:t>
            </a:r>
            <a:r>
              <a:rPr lang="ru-RU" sz="1600" b="1" dirty="0">
                <a:solidFill>
                  <a:srgbClr val="3570A5"/>
                </a:solidFill>
              </a:rPr>
              <a:t>/</a:t>
            </a:r>
            <a:r>
              <a:rPr lang="en-GB" sz="1600" b="1" dirty="0" err="1">
                <a:solidFill>
                  <a:srgbClr val="3570A5"/>
                </a:solidFill>
              </a:rPr>
              <a:t>Sr</a:t>
            </a:r>
            <a:r>
              <a:rPr lang="ru-RU" sz="1600" b="1" dirty="0">
                <a:solidFill>
                  <a:srgbClr val="3570A5"/>
                </a:solidFill>
              </a:rPr>
              <a:t>; </a:t>
            </a:r>
            <a:r>
              <a:rPr lang="bg-BG" sz="1600" b="1" dirty="0">
                <a:solidFill>
                  <a:srgbClr val="3570A5"/>
                </a:solidFill>
              </a:rPr>
              <a:t>Г</a:t>
            </a:r>
            <a:r>
              <a:rPr lang="ru-RU" sz="1600" b="1" dirty="0">
                <a:solidFill>
                  <a:srgbClr val="3570A5"/>
                </a:solidFill>
              </a:rPr>
              <a:t>)</a:t>
            </a:r>
            <a:r>
              <a:rPr lang="bg-BG" sz="1600" b="1" dirty="0">
                <a:solidFill>
                  <a:srgbClr val="3570A5"/>
                </a:solidFill>
              </a:rPr>
              <a:t> Диаграма </a:t>
            </a:r>
            <a:r>
              <a:rPr lang="en-GB" sz="1600" b="1" dirty="0">
                <a:solidFill>
                  <a:srgbClr val="3570A5"/>
                </a:solidFill>
              </a:rPr>
              <a:t>LOI</a:t>
            </a:r>
            <a:r>
              <a:rPr lang="bg-BG" sz="1600" b="1" dirty="0">
                <a:solidFill>
                  <a:srgbClr val="3570A5"/>
                </a:solidFill>
              </a:rPr>
              <a:t> към </a:t>
            </a:r>
            <a:r>
              <a:rPr lang="en-GB" sz="1600" b="1" dirty="0">
                <a:solidFill>
                  <a:srgbClr val="3570A5"/>
                </a:solidFill>
              </a:rPr>
              <a:t>Y</a:t>
            </a:r>
            <a:r>
              <a:rPr lang="ru-RU" sz="1600" b="1" dirty="0">
                <a:solidFill>
                  <a:srgbClr val="3570A5"/>
                </a:solidFill>
              </a:rPr>
              <a:t>/</a:t>
            </a:r>
            <a:r>
              <a:rPr lang="en-GB" sz="1600" b="1" dirty="0" err="1" smtClean="0">
                <a:solidFill>
                  <a:srgbClr val="3570A5"/>
                </a:solidFill>
              </a:rPr>
              <a:t>Sr</a:t>
            </a:r>
            <a:r>
              <a:rPr lang="bg-BG" sz="1600" b="1" dirty="0" smtClean="0">
                <a:solidFill>
                  <a:srgbClr val="3570A5"/>
                </a:solidFill>
              </a:rPr>
              <a:t>, показваща, че това отношение не може да се използва за оценка на окислителния потенциал на магмата в хидротермално променени скали.</a:t>
            </a:r>
            <a:endParaRPr lang="bg-BG" sz="1600" b="1" dirty="0">
              <a:solidFill>
                <a:srgbClr val="3570A5"/>
              </a:solidFill>
            </a:endParaRPr>
          </a:p>
        </p:txBody>
      </p:sp>
    </p:spTree>
    <p:extLst>
      <p:ext uri="{BB962C8B-B14F-4D97-AF65-F5344CB8AC3E}">
        <p14:creationId xmlns:p14="http://schemas.microsoft.com/office/powerpoint/2010/main" val="2692682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2974</TotalTime>
  <Words>1851</Words>
  <Application>Microsoft Office PowerPoint</Application>
  <PresentationFormat>Custom</PresentationFormat>
  <Paragraphs>166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HIKOV-BAS</cp:lastModifiedBy>
  <cp:revision>195</cp:revision>
  <dcterms:created xsi:type="dcterms:W3CDTF">2024-05-31T15:55:41Z</dcterms:created>
  <dcterms:modified xsi:type="dcterms:W3CDTF">2025-11-19T15:50:12Z</dcterms:modified>
</cp:coreProperties>
</file>